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0"/>
  </p:notesMasterIdLst>
  <p:sldIdLst>
    <p:sldId id="256" r:id="rId2"/>
    <p:sldId id="301" r:id="rId3"/>
    <p:sldId id="257" r:id="rId4"/>
    <p:sldId id="298" r:id="rId5"/>
    <p:sldId id="299" r:id="rId6"/>
    <p:sldId id="356" r:id="rId7"/>
    <p:sldId id="259" r:id="rId8"/>
    <p:sldId id="258" r:id="rId9"/>
    <p:sldId id="260" r:id="rId10"/>
    <p:sldId id="261" r:id="rId11"/>
    <p:sldId id="262" r:id="rId12"/>
    <p:sldId id="263" r:id="rId13"/>
    <p:sldId id="265" r:id="rId14"/>
    <p:sldId id="273" r:id="rId15"/>
    <p:sldId id="274" r:id="rId16"/>
    <p:sldId id="275" r:id="rId17"/>
    <p:sldId id="276" r:id="rId18"/>
    <p:sldId id="286" r:id="rId19"/>
    <p:sldId id="288" r:id="rId20"/>
    <p:sldId id="289" r:id="rId21"/>
    <p:sldId id="290" r:id="rId22"/>
    <p:sldId id="291" r:id="rId23"/>
    <p:sldId id="292" r:id="rId24"/>
    <p:sldId id="293" r:id="rId25"/>
    <p:sldId id="266" r:id="rId26"/>
    <p:sldId id="295" r:id="rId27"/>
    <p:sldId id="268" r:id="rId28"/>
    <p:sldId id="271" r:id="rId29"/>
    <p:sldId id="300" r:id="rId30"/>
    <p:sldId id="269" r:id="rId31"/>
    <p:sldId id="270" r:id="rId32"/>
    <p:sldId id="285" r:id="rId33"/>
    <p:sldId id="357" r:id="rId34"/>
    <p:sldId id="307" r:id="rId35"/>
    <p:sldId id="303" r:id="rId36"/>
    <p:sldId id="304" r:id="rId37"/>
    <p:sldId id="308" r:id="rId38"/>
    <p:sldId id="309" r:id="rId39"/>
    <p:sldId id="310" r:id="rId40"/>
    <p:sldId id="358" r:id="rId41"/>
    <p:sldId id="311" r:id="rId42"/>
    <p:sldId id="312" r:id="rId43"/>
    <p:sldId id="305" r:id="rId44"/>
    <p:sldId id="302" r:id="rId45"/>
    <p:sldId id="306" r:id="rId46"/>
    <p:sldId id="314" r:id="rId47"/>
    <p:sldId id="315" r:id="rId48"/>
    <p:sldId id="313" r:id="rId49"/>
    <p:sldId id="318" r:id="rId50"/>
    <p:sldId id="316" r:id="rId51"/>
    <p:sldId id="317" r:id="rId52"/>
    <p:sldId id="319" r:id="rId53"/>
    <p:sldId id="320" r:id="rId54"/>
    <p:sldId id="322" r:id="rId55"/>
    <p:sldId id="323" r:id="rId56"/>
    <p:sldId id="328" r:id="rId57"/>
    <p:sldId id="360" r:id="rId58"/>
    <p:sldId id="359" r:id="rId59"/>
    <p:sldId id="355" r:id="rId60"/>
    <p:sldId id="354" r:id="rId61"/>
    <p:sldId id="353" r:id="rId62"/>
    <p:sldId id="352" r:id="rId63"/>
    <p:sldId id="351" r:id="rId64"/>
    <p:sldId id="350" r:id="rId65"/>
    <p:sldId id="349" r:id="rId66"/>
    <p:sldId id="324" r:id="rId67"/>
    <p:sldId id="325" r:id="rId68"/>
    <p:sldId id="326" r:id="rId69"/>
    <p:sldId id="331" r:id="rId70"/>
    <p:sldId id="329" r:id="rId71"/>
    <p:sldId id="361" r:id="rId72"/>
    <p:sldId id="332" r:id="rId73"/>
    <p:sldId id="333" r:id="rId74"/>
    <p:sldId id="334" r:id="rId75"/>
    <p:sldId id="336" r:id="rId76"/>
    <p:sldId id="337" r:id="rId77"/>
    <p:sldId id="338" r:id="rId78"/>
    <p:sldId id="340" r:id="rId79"/>
    <p:sldId id="341" r:id="rId80"/>
    <p:sldId id="342" r:id="rId81"/>
    <p:sldId id="343" r:id="rId82"/>
    <p:sldId id="344" r:id="rId83"/>
    <p:sldId id="345" r:id="rId84"/>
    <p:sldId id="346" r:id="rId85"/>
    <p:sldId id="347" r:id="rId86"/>
    <p:sldId id="348" r:id="rId87"/>
    <p:sldId id="330" r:id="rId88"/>
    <p:sldId id="362" r:id="rId8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24" autoAdjust="0"/>
  </p:normalViewPr>
  <p:slideViewPr>
    <p:cSldViewPr>
      <p:cViewPr>
        <p:scale>
          <a:sx n="80" d="100"/>
          <a:sy n="80" d="100"/>
        </p:scale>
        <p:origin x="-216" y="12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99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3B5892-E6A3-482C-B430-E3C029099B65}" type="datetimeFigureOut">
              <a:rPr lang="en-US" smtClean="0"/>
              <a:pPr/>
              <a:t>10/4/2009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3F2267-8B50-4F1D-8384-1EEA7A74DBD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3F2267-8B50-4F1D-8384-1EEA7A74DBD3}"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740519-359B-47B5-8E29-CEC4C7A68AB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740519-359B-47B5-8E29-CEC4C7A68AB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740519-359B-47B5-8E29-CEC4C7A68AB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740519-359B-47B5-8E29-CEC4C7A68AB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740519-359B-47B5-8E29-CEC4C7A68AB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740519-359B-47B5-8E29-CEC4C7A68AB4}" type="datetimeFigureOut">
              <a:rPr lang="en-US" smtClean="0"/>
              <a:pPr/>
              <a:t>10/4/2009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740519-359B-47B5-8E29-CEC4C7A68AB4}" type="datetimeFigureOut">
              <a:rPr lang="en-US" smtClean="0"/>
              <a:pPr/>
              <a:t>10/4/2009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740519-359B-47B5-8E29-CEC4C7A68AB4}" type="datetimeFigureOut">
              <a:rPr lang="en-US" smtClean="0"/>
              <a:pPr/>
              <a:t>10/4/2009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740519-359B-47B5-8E29-CEC4C7A68AB4}" type="datetimeFigureOut">
              <a:rPr lang="en-US" smtClean="0"/>
              <a:pPr/>
              <a:t>10/4/2009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740519-359B-47B5-8E29-CEC4C7A68AB4}" type="datetimeFigureOut">
              <a:rPr lang="en-US" smtClean="0"/>
              <a:pPr/>
              <a:t>10/4/2009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740519-359B-47B5-8E29-CEC4C7A68AB4}" type="datetimeFigureOut">
              <a:rPr lang="en-US" smtClean="0"/>
              <a:pPr/>
              <a:t>10/4/2009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77857B-52DF-4710-8B8E-B6DC2248A3A1}" type="slidenum">
              <a:rPr lang="en-US" smtClean="0"/>
              <a:pPr/>
              <a:t>‹#›</a:t>
            </a:fld>
            <a:endParaRPr lang="en-US"/>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740519-359B-47B5-8E29-CEC4C7A68AB4}" type="datetimeFigureOut">
              <a:rPr lang="en-US" smtClean="0"/>
              <a:pPr/>
              <a:t>10/4/2009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77857B-52DF-4710-8B8E-B6DC2248A3A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firstmonday.org/issues/issue8_7/gros/index.html"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k12onlineconference.org/?p=332"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literactive.com/Home/roadtoreading.asp" TargetMode="External"/><Relationship Id="rId2" Type="http://schemas.openxmlformats.org/officeDocument/2006/relationships/hyperlink" Target="http://www.primarygames.com/curriculum/language_arts.htm"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kizclub.com/storytime/ten-in-the-bed/ten-bed3.html" TargetMode="External"/><Relationship Id="rId2" Type="http://schemas.openxmlformats.org/officeDocument/2006/relationships/hyperlink" Target="http://www.kizclub.com/Sbody.html" TargetMode="External"/><Relationship Id="rId1" Type="http://schemas.openxmlformats.org/officeDocument/2006/relationships/slideLayout" Target="../slideLayouts/slideLayout2.xml"/><Relationship Id="rId4" Type="http://schemas.openxmlformats.org/officeDocument/2006/relationships/hyperlink" Target="http://www.storyplace.org/preschool/other.asp" TargetMode="External"/></Relationships>
</file>

<file path=ppt/slides/_rels/slide36.xml.rels><?xml version="1.0" encoding="UTF-8" standalone="yes"?>
<Relationships xmlns="http://schemas.openxmlformats.org/package/2006/relationships"><Relationship Id="rId2" Type="http://schemas.openxmlformats.org/officeDocument/2006/relationships/hyperlink" Target="http://www.mightybook.com/MightyBook_free/free_index.html"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scholastic.com/clifford/read/index.htm" TargetMode="External"/><Relationship Id="rId7" Type="http://schemas.openxmlformats.org/officeDocument/2006/relationships/hyperlink" Target="http://www.getreadytoread.org/games/game3/shell.html" TargetMode="External"/><Relationship Id="rId2" Type="http://schemas.openxmlformats.org/officeDocument/2006/relationships/hyperlink" Target="http://www.cogcon.com/gamegoo/gooey.html" TargetMode="External"/><Relationship Id="rId1" Type="http://schemas.openxmlformats.org/officeDocument/2006/relationships/slideLayout" Target="../slideLayouts/slideLayout2.xml"/><Relationship Id="rId6" Type="http://schemas.openxmlformats.org/officeDocument/2006/relationships/hyperlink" Target="http://www.getreadytoread.org/games/game2/index.html" TargetMode="External"/><Relationship Id="rId5" Type="http://schemas.openxmlformats.org/officeDocument/2006/relationships/hyperlink" Target="http://www.getreadytoread.org/games/game1/shell.html" TargetMode="External"/><Relationship Id="rId4" Type="http://schemas.openxmlformats.org/officeDocument/2006/relationships/hyperlink" Target="http://www.getreadytoread.org/content/view/101/317/"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www.magickeys.com/books/jigsaws/" TargetMode="External"/><Relationship Id="rId2" Type="http://schemas.openxmlformats.org/officeDocument/2006/relationships/hyperlink" Target="http://www.jigzone.com/g.php?AD20D4A.92B825&amp;z=6&amp;v=164438"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mostlymommies.com/games/infant_games.html" TargetMode="External"/><Relationship Id="rId2" Type="http://schemas.openxmlformats.org/officeDocument/2006/relationships/hyperlink" Target="http://www.bbc.co.uk/cbeebies/funandgames/makemunchmovemachine/index.s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fisher-price.com/us/fun/games/abczoo/default.asp" TargetMode="External"/><Relationship Id="rId2" Type="http://schemas.openxmlformats.org/officeDocument/2006/relationships/hyperlink" Target="http://www.fisher-price.com/fp.aspx?st=10&amp;e=gamesLanding&amp;mcat=game_infant,game_toddler,game_preschool&amp;site=us" TargetMode="External"/><Relationship Id="rId1" Type="http://schemas.openxmlformats.org/officeDocument/2006/relationships/slideLayout" Target="../slideLayouts/slideLayout2.xml"/><Relationship Id="rId6" Type="http://schemas.openxmlformats.org/officeDocument/2006/relationships/hyperlink" Target="http://www.kidscomjr.com/art/paintpad/paintpad.html" TargetMode="External"/><Relationship Id="rId5" Type="http://schemas.openxmlformats.org/officeDocument/2006/relationships/hyperlink" Target="http://www.kidscomjr.com/" TargetMode="External"/><Relationship Id="rId4" Type="http://schemas.openxmlformats.org/officeDocument/2006/relationships/hyperlink" Target="http://www.fisher-price.com/us/fun/games/colorshapes/"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little-g.com/shockwave/loading.html" TargetMode="External"/><Relationship Id="rId3" Type="http://schemas.openxmlformats.org/officeDocument/2006/relationships/hyperlink" Target="http://www.nickjr.com/playtime/cats/stories/all_stories/dora_fairytale.jhtml" TargetMode="External"/><Relationship Id="rId7" Type="http://schemas.openxmlformats.org/officeDocument/2006/relationships/hyperlink" Target="http://www.kidspsych.org/index2.html" TargetMode="External"/><Relationship Id="rId2" Type="http://schemas.openxmlformats.org/officeDocument/2006/relationships/hyperlink" Target="http://www.nickjr.com/kids/flash_site/index.jhtml" TargetMode="External"/><Relationship Id="rId1" Type="http://schemas.openxmlformats.org/officeDocument/2006/relationships/slideLayout" Target="../slideLayouts/slideLayout2.xml"/><Relationship Id="rId6" Type="http://schemas.openxmlformats.org/officeDocument/2006/relationships/hyperlink" Target="http://www.funwithspot.com/bsPages.asp?menuCode=BS&amp;subMenuCode=BK" TargetMode="External"/><Relationship Id="rId5" Type="http://schemas.openxmlformats.org/officeDocument/2006/relationships/hyperlink" Target="http://www.funwithspot.com/house.asp?locale=US" TargetMode="External"/><Relationship Id="rId4" Type="http://schemas.openxmlformats.org/officeDocument/2006/relationships/hyperlink" Target="http://www.cbc.ca/kidscbc/"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www.uptoten.com/kids/boowakwala-adventures-ducks-ducksong.html" TargetMode="External"/><Relationship Id="rId3" Type="http://schemas.openxmlformats.org/officeDocument/2006/relationships/hyperlink" Target="http://www.playkidsgames.com/" TargetMode="External"/><Relationship Id="rId7" Type="http://schemas.openxmlformats.org/officeDocument/2006/relationships/hyperlink" Target="http://www.boowakwala.com/" TargetMode="External"/><Relationship Id="rId2" Type="http://schemas.openxmlformats.org/officeDocument/2006/relationships/hyperlink" Target="http://www.noggin.com/games/index.php" TargetMode="External"/><Relationship Id="rId1" Type="http://schemas.openxmlformats.org/officeDocument/2006/relationships/slideLayout" Target="../slideLayouts/slideLayout2.xml"/><Relationship Id="rId6" Type="http://schemas.openxmlformats.org/officeDocument/2006/relationships/hyperlink" Target="http://www.thomasandfriends.com/usa/building.html" TargetMode="External"/><Relationship Id="rId5" Type="http://schemas.openxmlformats.org/officeDocument/2006/relationships/hyperlink" Target="http://www.thomasandfriends.com/usa/thomas_the_tank_official_us_website_intro.htm" TargetMode="External"/><Relationship Id="rId4" Type="http://schemas.openxmlformats.org/officeDocument/2006/relationships/hyperlink" Target="http://www.playkidsgames.com/games/wam/default.htm" TargetMode="External"/><Relationship Id="rId9" Type="http://schemas.openxmlformats.org/officeDocument/2006/relationships/hyperlink" Target="http://www.uptoten.com/kids/boowakwala-navigation-gamesindex.html"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www.abc.net.au/countusin/games.htm" TargetMode="External"/><Relationship Id="rId2" Type="http://schemas.openxmlformats.org/officeDocument/2006/relationships/hyperlink" Target="http://www.primarygames.com/curriculum/math.htm" TargetMode="External"/><Relationship Id="rId1" Type="http://schemas.openxmlformats.org/officeDocument/2006/relationships/slideLayout" Target="../slideLayouts/slideLayout2.xml"/><Relationship Id="rId5" Type="http://schemas.openxmlformats.org/officeDocument/2006/relationships/hyperlink" Target="http://www.arcademicskillbuilders.com/games.htm" TargetMode="External"/><Relationship Id="rId4" Type="http://schemas.openxmlformats.org/officeDocument/2006/relationships/hyperlink" Target="http://www.mathplayground.com/games.html"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www.arcademicskillbuilders.com/games.htm" TargetMode="External"/><Relationship Id="rId2" Type="http://schemas.openxmlformats.org/officeDocument/2006/relationships/hyperlink" Target="http://www.primarygames.com/curriculum/language_arts.htm" TargetMode="External"/><Relationship Id="rId1" Type="http://schemas.openxmlformats.org/officeDocument/2006/relationships/slideLayout" Target="../slideLayouts/slideLayout2.xml"/><Relationship Id="rId4" Type="http://schemas.openxmlformats.org/officeDocument/2006/relationships/hyperlink" Target="http://www.onlinemathlearning.com/vocabulary-games.html"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sciencemuseum.org.uk/launchpad/launchball/" TargetMode="External"/><Relationship Id="rId2" Type="http://schemas.openxmlformats.org/officeDocument/2006/relationships/hyperlink" Target="http://www.primarygames.com/curriculum/science.htm" TargetMode="External"/><Relationship Id="rId1" Type="http://schemas.openxmlformats.org/officeDocument/2006/relationships/slideLayout" Target="../slideLayouts/slideLayout2.xml"/><Relationship Id="rId4" Type="http://schemas.openxmlformats.org/officeDocument/2006/relationships/hyperlink" Target="http://www.childrensmuseum.org/games/grades_3-5.htm"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edu4kids.com/index.php?TB=1&amp;page=12" TargetMode="External"/><Relationship Id="rId7" Type="http://schemas.openxmlformats.org/officeDocument/2006/relationships/hyperlink" Target="http://www.bigbrainz.com/" TargetMode="External"/><Relationship Id="rId2" Type="http://schemas.openxmlformats.org/officeDocument/2006/relationships/hyperlink" Target="http://math.bu.edu/DYSYS/applets/chaos-game.html" TargetMode="External"/><Relationship Id="rId1" Type="http://schemas.openxmlformats.org/officeDocument/2006/relationships/slideLayout" Target="../slideLayouts/slideLayout2.xml"/><Relationship Id="rId6" Type="http://schemas.openxmlformats.org/officeDocument/2006/relationships/hyperlink" Target="http://cs.gettysburg.edu/projects/pig/index.html" TargetMode="External"/><Relationship Id="rId5" Type="http://schemas.openxmlformats.org/officeDocument/2006/relationships/hyperlink" Target="http://www.lego.com/build/junkbot/junkbot.asp?x=x&amp;login=0" TargetMode="External"/><Relationship Id="rId4" Type="http://schemas.openxmlformats.org/officeDocument/2006/relationships/hyperlink" Target="http://www.digicc.com/fido/" TargetMode="External"/></Relationships>
</file>

<file path=ppt/slides/_rels/slide47.xml.rels><?xml version="1.0" encoding="UTF-8" standalone="yes"?>
<Relationships xmlns="http://schemas.openxmlformats.org/package/2006/relationships"><Relationship Id="rId8" Type="http://schemas.openxmlformats.org/officeDocument/2006/relationships/hyperlink" Target="http://muve.gse.harvard.edu/muvees2003/index.html" TargetMode="External"/><Relationship Id="rId3" Type="http://schemas.openxmlformats.org/officeDocument/2006/relationships/hyperlink" Target="http://education.jlab.org/indexpages/elementgames.php" TargetMode="External"/><Relationship Id="rId7" Type="http://schemas.openxmlformats.org/officeDocument/2006/relationships/hyperlink" Target="http://www.sciencenewsforkids.org/pages/gamezone/" TargetMode="External"/><Relationship Id="rId2" Type="http://schemas.openxmlformats.org/officeDocument/2006/relationships/hyperlink" Target="http://www.bbc.co.uk/science/humanbody/body/index.shtml?nervous" TargetMode="External"/><Relationship Id="rId1" Type="http://schemas.openxmlformats.org/officeDocument/2006/relationships/slideLayout" Target="../slideLayouts/slideLayout2.xml"/><Relationship Id="rId6" Type="http://schemas.openxmlformats.org/officeDocument/2006/relationships/hyperlink" Target="http://www.linerider.eu/game36.php" TargetMode="External"/><Relationship Id="rId5" Type="http://schemas.openxmlformats.org/officeDocument/2006/relationships/hyperlink" Target="http://linerider.com/play-line-rider-online" TargetMode="External"/><Relationship Id="rId4" Type="http://schemas.openxmlformats.org/officeDocument/2006/relationships/hyperlink" Target="http://justonlinegames.blogspot.com/2006/12/line-rider-game.html"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20q.net/" TargetMode="External"/><Relationship Id="rId2" Type="http://schemas.openxmlformats.org/officeDocument/2006/relationships/hyperlink" Target="http://www.freerice.com/index.php" TargetMode="External"/><Relationship Id="rId1" Type="http://schemas.openxmlformats.org/officeDocument/2006/relationships/slideLayout" Target="../slideLayouts/slideLayout2.xml"/><Relationship Id="rId4" Type="http://schemas.openxmlformats.org/officeDocument/2006/relationships/hyperlink" Target="http://www.bbc.co.uk/schools/ks1bitesize/numeracy/sequences/index.shtml"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www.gameclassroom.com/" TargetMode="External"/><Relationship Id="rId2" Type="http://schemas.openxmlformats.org/officeDocument/2006/relationships/hyperlink" Target="http://www.freetech4teachers.com/2009/09/game-classroom-k-6-math-and-language.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classtools.net/" TargetMode="External"/><Relationship Id="rId2" Type="http://schemas.openxmlformats.org/officeDocument/2006/relationships/hyperlink" Target="http://www.freetech4teachers.com/2009/10/build-your-own-educational-games.html"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hyperlink" Target="http://www.freetech4teachers.com/2008/12/games-for-brain.html" TargetMode="External"/><Relationship Id="rId3" Type="http://schemas.openxmlformats.org/officeDocument/2006/relationships/hyperlink" Target="http://www.freetech4teachers.com/2009/02/ghost-blasters-math-blasters-fun-math.html" TargetMode="External"/><Relationship Id="rId7" Type="http://schemas.openxmlformats.org/officeDocument/2006/relationships/hyperlink" Target="http://www.freetech4teachers.com/2009/01/get-glass-promotes-healthy-choices.html" TargetMode="External"/><Relationship Id="rId12" Type="http://schemas.openxmlformats.org/officeDocument/2006/relationships/hyperlink" Target="http://www.freetech4teachers.com/2008/11/five-resources-for-fun-spelling-games.html"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 Id="rId6" Type="http://schemas.openxmlformats.org/officeDocument/2006/relationships/hyperlink" Target="http://www.freetech4teachers.com/2009/01/grammar-ninja-fun-grammar-game.html" TargetMode="External"/><Relationship Id="rId11" Type="http://schemas.openxmlformats.org/officeDocument/2006/relationships/hyperlink" Target="http://www.freetech4teachers.com/2008/10/pest-world-for-kids-updated-lessons-and.html" TargetMode="External"/><Relationship Id="rId5" Type="http://schemas.openxmlformats.org/officeDocument/2006/relationships/hyperlink" Target="http://www.freetech4teachers.com/2009/01/play-cash-cab-quizzes.html" TargetMode="External"/><Relationship Id="rId10" Type="http://schemas.openxmlformats.org/officeDocument/2006/relationships/hyperlink" Target="http://www.freetech4teachers.com/2008/11/fun-free-math-video-game-math-moves-u.html" TargetMode="External"/><Relationship Id="rId4" Type="http://schemas.openxmlformats.org/officeDocument/2006/relationships/hyperlink" Target="http://www.freetech4teachers.com/2009/02/find-country-improve-your-geography.html" TargetMode="External"/><Relationship Id="rId9" Type="http://schemas.openxmlformats.org/officeDocument/2006/relationships/hyperlink" Target="http://www.freetech4teachers.com/2008/11/whats-in-that-wagon-oregon-trail.html"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www.umapper.com/maps/view/id/26344/" TargetMode="External"/><Relationship Id="rId2" Type="http://schemas.openxmlformats.org/officeDocument/2006/relationships/hyperlink" Target="http://www.umapper.com/maps/view/id/31051/"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yourchildlearns.com/map-puzzles.htm" TargetMode="External"/><Relationship Id="rId2" Type="http://schemas.openxmlformats.org/officeDocument/2006/relationships/hyperlink" Target="http://www.yourchildlearns.com/"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www.texaslre.org/onlinegames.html"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crickweb.co.uk/" TargetMode="External"/><Relationship Id="rId2" Type="http://schemas.openxmlformats.org/officeDocument/2006/relationships/hyperlink" Target="http://www.freetech4teachers.com/2009/08/crickweb-games-for-young-learners.html"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e-learningforkids.org/index.html"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hyperlink" Target="http://www.xpmath.com/videos/math_videos.php" TargetMode="External"/><Relationship Id="rId3" Type="http://schemas.openxmlformats.org/officeDocument/2006/relationships/hyperlink" Target="http://www.xpmath.com/" TargetMode="External"/><Relationship Id="rId7" Type="http://schemas.openxmlformats.org/officeDocument/2006/relationships/hyperlink" Target="http://www.xpmath.com/exercises/files/1001%20Math%20Problems%202nd%20ed%20(2004)%20WW.pdf"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 Id="rId6" Type="http://schemas.openxmlformats.org/officeDocument/2006/relationships/hyperlink" Target="http://www.xpmath.com/exercises/math_worksheets.php" TargetMode="External"/><Relationship Id="rId5" Type="http://schemas.openxmlformats.org/officeDocument/2006/relationships/hyperlink" Target="http://www.xpmath.com/ebooks/teacher_ebooks.php" TargetMode="External"/><Relationship Id="rId4" Type="http://schemas.openxmlformats.org/officeDocument/2006/relationships/hyperlink" Target="http://www.xpmath.com/forums/arcade.php"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www.wfp.org/"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 Id="rId4" Type="http://schemas.openxmlformats.org/officeDocument/2006/relationships/hyperlink" Target="http://www.food-forc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www.history.com/expedition/episode-1/"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 Id="rId4" Type="http://schemas.openxmlformats.org/officeDocument/2006/relationships/hyperlink" Target="http://www.freetech4teachers.com/2009/01/wild-earth-tv-live-from-african-bush.html"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www.tigweb.org/"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 Id="rId5" Type="http://schemas.openxmlformats.org/officeDocument/2006/relationships/hyperlink" Target="http://www.freetech4teachers.com/2009/05/ayiti-cost-of-life-game.html" TargetMode="External"/><Relationship Id="rId4" Type="http://schemas.openxmlformats.org/officeDocument/2006/relationships/hyperlink" Target="http://www.tigweb.org/games/flag/"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www.stopdisastersgame.org/en/playgame.html" TargetMode="External"/><Relationship Id="rId2" Type="http://schemas.openxmlformats.org/officeDocument/2006/relationships/hyperlink" Target="http://www.freetech4teachers.com/2009/04/stop-disasters-disaster-simulation-game.html" TargetMode="External"/><Relationship Id="rId1" Type="http://schemas.openxmlformats.org/officeDocument/2006/relationships/slideLayout" Target="../slideLayouts/slideLayout2.xml"/><Relationship Id="rId6" Type="http://schemas.openxmlformats.org/officeDocument/2006/relationships/hyperlink" Target="http://www.kineticcity.com/" TargetMode="External"/><Relationship Id="rId5" Type="http://schemas.openxmlformats.org/officeDocument/2006/relationships/hyperlink" Target="http://www.kineticcity.com/mindgames/warper/" TargetMode="External"/><Relationship Id="rId4" Type="http://schemas.openxmlformats.org/officeDocument/2006/relationships/hyperlink" Target="http://freetech4teachers.com/"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playinghistory.org/"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www.smartygames.com/"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www.planetinaction.com/playlist.htm"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www.oswego.org/ocsd-web/games/Ghostblasters1/gbcd.html" TargetMode="External"/><Relationship Id="rId2" Type="http://schemas.openxmlformats.org/officeDocument/2006/relationships/hyperlink" Target="http://freetech4teachers.com/" TargetMode="External"/><Relationship Id="rId1" Type="http://schemas.openxmlformats.org/officeDocument/2006/relationships/slideLayout" Target="../slideLayouts/slideLayout2.xml"/><Relationship Id="rId4" Type="http://schemas.openxmlformats.org/officeDocument/2006/relationships/hyperlink" Target="http://annemarie80.edublogs.org/" TargetMode="External"/></Relationships>
</file>

<file path=ppt/slides/_rels/slide67.xml.rels><?xml version="1.0" encoding="UTF-8" standalone="yes"?>
<Relationships xmlns="http://schemas.openxmlformats.org/package/2006/relationships"><Relationship Id="rId2" Type="http://schemas.openxmlformats.org/officeDocument/2006/relationships/hyperlink" Target="http://www.crickweb.co.uk/"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hyperlink" Target="http://www.planetinaction.com/playlist.htm"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playinghistory.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www.kwarp.com/portfolio/grammarninja.html" TargetMode="External"/><Relationship Id="rId7" Type="http://schemas.openxmlformats.org/officeDocument/2006/relationships/hyperlink" Target="http://www.chompchomp.com/menu.htm" TargetMode="External"/><Relationship Id="rId2" Type="http://schemas.openxmlformats.org/officeDocument/2006/relationships/hyperlink" Target="http://www.freetech4teachers.com/2009/08/ten-grammar-games-and-lesson-resources.html" TargetMode="External"/><Relationship Id="rId1" Type="http://schemas.openxmlformats.org/officeDocument/2006/relationships/slideLayout" Target="../slideLayouts/slideLayout2.xml"/><Relationship Id="rId6" Type="http://schemas.openxmlformats.org/officeDocument/2006/relationships/hyperlink" Target="http://www.greatsource.com/iwrite/students/s_grammar_hndbk.html" TargetMode="External"/><Relationship Id="rId5" Type="http://schemas.openxmlformats.org/officeDocument/2006/relationships/hyperlink" Target="http://www.madlibs.com/widget/" TargetMode="External"/><Relationship Id="rId4" Type="http://schemas.openxmlformats.org/officeDocument/2006/relationships/hyperlink" Target="http://www.madlibs.com/category/funstuff/?g=madlibs" TargetMode="External"/></Relationships>
</file>

<file path=ppt/slides/_rels/slide71.xml.rels><?xml version="1.0" encoding="UTF-8" standalone="yes"?>
<Relationships xmlns="http://schemas.openxmlformats.org/package/2006/relationships"><Relationship Id="rId8" Type="http://schemas.openxmlformats.org/officeDocument/2006/relationships/hyperlink" Target="http://www.learnenglish.org.uk/grammar/archive/grammar_games_index_page01.html" TargetMode="External"/><Relationship Id="rId3" Type="http://schemas.openxmlformats.org/officeDocument/2006/relationships/hyperlink" Target="http://www.freetech4teachers.com/2008/12/short-story-competition-from-daily.html" TargetMode="External"/><Relationship Id="rId7" Type="http://schemas.openxmlformats.org/officeDocument/2006/relationships/hyperlink" Target="http://www.learnenglish.org.uk/" TargetMode="External"/><Relationship Id="rId2" Type="http://schemas.openxmlformats.org/officeDocument/2006/relationships/hyperlink" Target="http://www.dailywritingtips.com/" TargetMode="External"/><Relationship Id="rId1" Type="http://schemas.openxmlformats.org/officeDocument/2006/relationships/slideLayout" Target="../slideLayouts/slideLayout2.xml"/><Relationship Id="rId6" Type="http://schemas.openxmlformats.org/officeDocument/2006/relationships/hyperlink" Target="http://www.harcourtschool.com/menus/preview/harcourt_language/grammar_park.html" TargetMode="External"/><Relationship Id="rId11" Type="http://schemas.openxmlformats.org/officeDocument/2006/relationships/hyperlink" Target="http://www.bbc.co.uk/skillswise/words/grammar/" TargetMode="External"/><Relationship Id="rId5" Type="http://schemas.openxmlformats.org/officeDocument/2006/relationships/hyperlink" Target="http://www.eduplace.com/kids/hme/k_5/quizzes/" TargetMode="External"/><Relationship Id="rId10" Type="http://schemas.openxmlformats.org/officeDocument/2006/relationships/hyperlink" Target="http://www.bbc.co.uk/skillswise/" TargetMode="External"/><Relationship Id="rId4" Type="http://schemas.openxmlformats.org/officeDocument/2006/relationships/hyperlink" Target="http://www.dailywritingtips.com/the-basic-english-grammar-ebook/" TargetMode="External"/><Relationship Id="rId9" Type="http://schemas.openxmlformats.org/officeDocument/2006/relationships/hyperlink" Target="http://teacher.scholastic.com/activities/adventure/" TargetMode="External"/></Relationships>
</file>

<file path=ppt/slides/_rels/slide72.xml.rels><?xml version="1.0" encoding="UTF-8" standalone="yes"?>
<Relationships xmlns="http://schemas.openxmlformats.org/package/2006/relationships"><Relationship Id="rId2" Type="http://schemas.openxmlformats.org/officeDocument/2006/relationships/hyperlink" Target="http://www.e-learningforkids.org/index.html"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www.kineticcity.com/" TargetMode="External"/><Relationship Id="rId2" Type="http://schemas.openxmlformats.org/officeDocument/2006/relationships/hyperlink" Target="http://www.kineticcity.com/mindgames/warper/"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xpmath.com/forums/arcade.php" TargetMode="External"/><Relationship Id="rId7" Type="http://schemas.openxmlformats.org/officeDocument/2006/relationships/hyperlink" Target="http://www.xpmath.com/videos/math_videos.php" TargetMode="External"/><Relationship Id="rId2" Type="http://schemas.openxmlformats.org/officeDocument/2006/relationships/hyperlink" Target="http://www.xpmath.com/" TargetMode="External"/><Relationship Id="rId1" Type="http://schemas.openxmlformats.org/officeDocument/2006/relationships/slideLayout" Target="../slideLayouts/slideLayout2.xml"/><Relationship Id="rId6" Type="http://schemas.openxmlformats.org/officeDocument/2006/relationships/hyperlink" Target="http://www.xpmath.com/exercises/files/1001%20Math%20Problems%202nd%20ed%20(2004)%20WW.pdf" TargetMode="External"/><Relationship Id="rId5" Type="http://schemas.openxmlformats.org/officeDocument/2006/relationships/hyperlink" Target="http://www.xpmath.com/exercises/math_worksheets.php" TargetMode="External"/><Relationship Id="rId4" Type="http://schemas.openxmlformats.org/officeDocument/2006/relationships/hyperlink" Target="http://www.xpmath.com/ebooks/teacher_ebooks.php" TargetMode="External"/></Relationships>
</file>

<file path=ppt/slides/_rels/slide75.xml.rels><?xml version="1.0" encoding="UTF-8" standalone="yes"?>
<Relationships xmlns="http://schemas.openxmlformats.org/package/2006/relationships"><Relationship Id="rId3" Type="http://schemas.openxmlformats.org/officeDocument/2006/relationships/hyperlink" Target="http://www.scholastic.com/wordgirl/synonym_toast.htm" TargetMode="External"/><Relationship Id="rId2" Type="http://schemas.openxmlformats.org/officeDocument/2006/relationships/hyperlink" Target="http://www.scholastic.com/wordgirl/games.htm"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http://www.history.com/expedition/episode-1/"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hyperlink" Target="http://www.techcrunch.com/2009/05/27/heyzap-closes-seed-funding-round-for-its-flash-gaming-widget/" TargetMode="External"/><Relationship Id="rId2" Type="http://schemas.openxmlformats.org/officeDocument/2006/relationships/hyperlink" Target="http://www.heyzap.com/"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8" Type="http://schemas.openxmlformats.org/officeDocument/2006/relationships/hyperlink" Target="http://larryferlazzo.edublogs.org/2008/12/11/the-best-fun-sites-you-can-use-for-learning-too-2008/" TargetMode="External"/><Relationship Id="rId13" Type="http://schemas.openxmlformats.org/officeDocument/2006/relationships/hyperlink" Target="http://larryferlazzo.edublogs.org/about/2009/05/02/the-best-places-to-read-write-choose-your-own-adventure-stories/" TargetMode="External"/><Relationship Id="rId3" Type="http://schemas.openxmlformats.org/officeDocument/2006/relationships/hyperlink" Target="http://larryferlazzo.edublogs.org/2008/02/05/the-best-online-video-games-for-learning-language-content-knowledge/" TargetMode="External"/><Relationship Id="rId7" Type="http://schemas.openxmlformats.org/officeDocument/2006/relationships/hyperlink" Target="http://larryferlazzo.edublogs.org/about/2008/10/10/the-best-sites-for-making-crossword-puzzles-hangman-games/" TargetMode="External"/><Relationship Id="rId12" Type="http://schemas.openxmlformats.org/officeDocument/2006/relationships/hyperlink" Target="http://larryferlazzo.edublogs.org/2009/05/21/the-best-collections-of-online-educational-games/" TargetMode="External"/><Relationship Id="rId2" Type="http://schemas.openxmlformats.org/officeDocument/2006/relationships/hyperlink" Target="http://larryferlazzo.edublogs.org/2007/12/22/the-best-online-learning-games-2007/" TargetMode="External"/><Relationship Id="rId16" Type="http://schemas.openxmlformats.org/officeDocument/2006/relationships/hyperlink" Target="http://larryferlazzo.edublogs.org/about/2009/09/15/the-best-%E2%80%9Cfun%E2%80%9D-sites-you-can-use-for-learning-too-%E2%80%94-2009/" TargetMode="External"/><Relationship Id="rId1" Type="http://schemas.openxmlformats.org/officeDocument/2006/relationships/slideLayout" Target="../slideLayouts/slideLayout2.xml"/><Relationship Id="rId6" Type="http://schemas.openxmlformats.org/officeDocument/2006/relationships/hyperlink" Target="http://larryferlazzo.edublogs.org/2008/07/09/the-best-online-learning-games-2008/" TargetMode="External"/><Relationship Id="rId11" Type="http://schemas.openxmlformats.org/officeDocument/2006/relationships/hyperlink" Target="http://larryferlazzo.edublogs.org/2009/05/10/the-best-i-spy-hidden-object-games-for-vocabulary-development/" TargetMode="External"/><Relationship Id="rId5" Type="http://schemas.openxmlformats.org/officeDocument/2006/relationships/hyperlink" Target="http://larryferlazzo.edublogs.org/2008/04/21/the-best-websites-for-creating-online-learning-games/" TargetMode="External"/><Relationship Id="rId15" Type="http://schemas.openxmlformats.org/officeDocument/2006/relationships/hyperlink" Target="http://larryferlazzo.edublogs.org/about/2009/08/23/the-best-online-learning-games-%E2%80%94-2009/" TargetMode="External"/><Relationship Id="rId10" Type="http://schemas.openxmlformats.org/officeDocument/2006/relationships/hyperlink" Target="http://larryferlazzo.edublogs.org/2009/03/15/the-best-cause-related-online-learning-games/" TargetMode="External"/><Relationship Id="rId4" Type="http://schemas.openxmlformats.org/officeDocument/2006/relationships/hyperlink" Target="http://larryferlazzo.edublogs.org/2008/04/13/the-best-fun-sites-you-can-use-for-learning-too/" TargetMode="External"/><Relationship Id="rId9" Type="http://schemas.openxmlformats.org/officeDocument/2006/relationships/hyperlink" Target="http://larryferlazzo.edublogs.org/2009/02/10/the-best-online-games-students-can-play-in-private-virtual-rooms/" TargetMode="External"/><Relationship Id="rId14" Type="http://schemas.openxmlformats.org/officeDocument/2006/relationships/hyperlink" Target="http://larryferlazzo.edublogs.org/about/2009/06/01/the-best-places-to-find-fun-educational-online-video-games/" TargetMode="External"/></Relationships>
</file>

<file path=ppt/slides/_rels/slide79.xml.rels><?xml version="1.0" encoding="UTF-8" standalone="yes"?>
<Relationships xmlns="http://schemas.openxmlformats.org/package/2006/relationships"><Relationship Id="rId2" Type="http://schemas.openxmlformats.org/officeDocument/2006/relationships/hyperlink" Target="http://www.texaslre.org/crelay/constitutionrelay.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hyperlink" Target="http://www.texaslre.org/BOR/billofrights.html"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www.texaslre.org/asymbols/symbolsgame.html"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annemarie80.edublogs.org/"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rds.yahoo.com/_ylt=A0geu5sMYn9K13YB9XhXNyoA;_ylu=X3oDMTEyOG5ocWlyBHNlYwNzcgRwb3MDMQRjb2xvA2FjMgR2dGlkA0gxODhfOTU-/SIG=11g65f8q8/EXP=1249948556/**http:/www.savethewords.org/"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hyperlink" Target="http://www.curriculumbits.com/index.php" TargetMode="External"/><Relationship Id="rId2" Type="http://schemas.openxmlformats.org/officeDocument/2006/relationships/hyperlink" Target="http://annemarie80.edublogs.org/2009/08/17/curriculum-bits/" TargetMode="External"/><Relationship Id="rId1" Type="http://schemas.openxmlformats.org/officeDocument/2006/relationships/slideLayout" Target="../slideLayouts/slideLayout2.xml"/><Relationship Id="rId4" Type="http://schemas.openxmlformats.org/officeDocument/2006/relationships/hyperlink" Target="http://www.curriculumbits.com/categories.php" TargetMode="External"/></Relationships>
</file>

<file path=ppt/slides/_rels/slide85.xml.rels><?xml version="1.0" encoding="UTF-8" standalone="yes"?>
<Relationships xmlns="http://schemas.openxmlformats.org/package/2006/relationships"><Relationship Id="rId3" Type="http://schemas.openxmlformats.org/officeDocument/2006/relationships/hyperlink" Target="http://arcytech.org/java/money/instructions.html" TargetMode="External"/><Relationship Id="rId2" Type="http://schemas.openxmlformats.org/officeDocument/2006/relationships/hyperlink" Target="http://arcytech.org/java/money/money.html" TargetMode="External"/><Relationship Id="rId1" Type="http://schemas.openxmlformats.org/officeDocument/2006/relationships/slideLayout" Target="../slideLayouts/slideLayout2.xml"/><Relationship Id="rId4" Type="http://schemas.openxmlformats.org/officeDocument/2006/relationships/hyperlink" Target="http://www.tvokids.com/framesets/play.html?game=161&amp;" TargetMode="External"/></Relationships>
</file>

<file path=ppt/slides/_rels/slide86.xml.rels><?xml version="1.0" encoding="UTF-8" standalone="yes"?>
<Relationships xmlns="http://schemas.openxmlformats.org/package/2006/relationships"><Relationship Id="rId3" Type="http://schemas.openxmlformats.org/officeDocument/2006/relationships/hyperlink" Target="http://www.spellingcity.com/" TargetMode="External"/><Relationship Id="rId2" Type="http://schemas.openxmlformats.org/officeDocument/2006/relationships/hyperlink" Target="http://schooltimegames.com/index.html"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abcya.com/" TargetMode="External"/><Relationship Id="rId2" Type="http://schemas.openxmlformats.org/officeDocument/2006/relationships/hyperlink" Target="http://www.freetech4teachers.com/2009/08/abcya-fun-educational-games-for-k-5.html"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annemarie80.edublogs.org/" TargetMode="External"/><Relationship Id="rId2" Type="http://schemas.openxmlformats.org/officeDocument/2006/relationships/hyperlink" Target="http://www.freetech4teachers.com/" TargetMode="External"/><Relationship Id="rId1" Type="http://schemas.openxmlformats.org/officeDocument/2006/relationships/slideLayout" Target="../slideLayouts/slideLayout2.xml"/><Relationship Id="rId4" Type="http://schemas.openxmlformats.org/officeDocument/2006/relationships/hyperlink" Target="http://larryferlazzo.edublogs.org/"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Games in Education</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Judy Donovan</a:t>
            </a:r>
          </a:p>
          <a:p>
            <a:r>
              <a:rPr lang="en-US" dirty="0" smtClean="0"/>
              <a:t>Judy.donovan@mnsu.edu</a:t>
            </a:r>
          </a:p>
          <a:p>
            <a:r>
              <a:rPr lang="en-US" dirty="0" smtClean="0"/>
              <a:t>MEMO</a:t>
            </a:r>
          </a:p>
          <a:p>
            <a:r>
              <a:rPr lang="en-US" dirty="0" smtClean="0"/>
              <a:t>October, 2009</a:t>
            </a: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technology standpoint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itchFamily="18" charset="0"/>
                <a:cs typeface="Times New Roman" pitchFamily="18" charset="0"/>
              </a:rPr>
              <a:t>there </a:t>
            </a:r>
            <a:r>
              <a:rPr lang="en-US" dirty="0">
                <a:latin typeface="Times New Roman" pitchFamily="18" charset="0"/>
                <a:cs typeface="Times New Roman" pitchFamily="18" charset="0"/>
              </a:rPr>
              <a:t>is a proliferation of new and emerging computer capabilities that enable greater collaboration and interactivity across time zones and </a:t>
            </a:r>
            <a:r>
              <a:rPr lang="en-US" dirty="0" smtClean="0">
                <a:latin typeface="Times New Roman" pitchFamily="18" charset="0"/>
                <a:cs typeface="Times New Roman" pitchFamily="18" charset="0"/>
              </a:rPr>
              <a:t>geography</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ability to engage with learners through the use of computers is increasingly attractive, based on learner profiles, </a:t>
            </a:r>
            <a:r>
              <a:rPr lang="en-US" i="1" dirty="0">
                <a:latin typeface="Times New Roman" pitchFamily="18" charset="0"/>
                <a:cs typeface="Times New Roman" pitchFamily="18" charset="0"/>
              </a:rPr>
              <a:t>and</a:t>
            </a:r>
            <a:r>
              <a:rPr lang="en-US" dirty="0">
                <a:latin typeface="Times New Roman" pitchFamily="18" charset="0"/>
                <a:cs typeface="Times New Roman" pitchFamily="18" charset="0"/>
              </a:rPr>
              <a:t> possible, based on current technology capabilities</a:t>
            </a:r>
            <a:r>
              <a:rPr lang="en-US" dirty="0" smtClean="0">
                <a:latin typeface="Times New Roman" pitchFamily="18" charset="0"/>
                <a:cs typeface="Times New Roman" pitchFamily="18" charset="0"/>
              </a:rPr>
              <a:t>.</a:t>
            </a:r>
          </a:p>
          <a:p>
            <a:pPr>
              <a:buNone/>
            </a:pP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learner-centered standpoint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r>
              <a:rPr lang="en-US" dirty="0" smtClean="0">
                <a:latin typeface="Times New Roman" pitchFamily="18" charset="0"/>
                <a:cs typeface="Times New Roman" pitchFamily="18" charset="0"/>
              </a:rPr>
              <a:t>games </a:t>
            </a:r>
            <a:r>
              <a:rPr lang="en-US" dirty="0">
                <a:latin typeface="Times New Roman" pitchFamily="18" charset="0"/>
                <a:cs typeface="Times New Roman" pitchFamily="18" charset="0"/>
              </a:rPr>
              <a:t>can be intrinsically motivating and can adapt to different styles of learners, as well as different learning styles.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learners like to be in charge of their own learning and they like to experience it.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Experience-based </a:t>
            </a:r>
            <a:r>
              <a:rPr lang="en-US" dirty="0">
                <a:latin typeface="Times New Roman" pitchFamily="18" charset="0"/>
                <a:cs typeface="Times New Roman" pitchFamily="18" charset="0"/>
              </a:rPr>
              <a:t>learning can foster greater diversity in approaches to learning, opportunities for interactivity, collaboration and peer-to-peer </a:t>
            </a:r>
            <a:r>
              <a:rPr lang="en-US" dirty="0" smtClean="0">
                <a:latin typeface="Times New Roman" pitchFamily="18" charset="0"/>
                <a:cs typeface="Times New Roman" pitchFamily="18" charset="0"/>
              </a:rPr>
              <a:t>learning</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Games </a:t>
            </a:r>
            <a:r>
              <a:rPr lang="en-US" dirty="0">
                <a:latin typeface="Times New Roman" pitchFamily="18" charset="0"/>
                <a:cs typeface="Times New Roman" pitchFamily="18" charset="0"/>
              </a:rPr>
              <a:t>can be constructed to bridge to real-world relevance. </a:t>
            </a:r>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different learning styles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r>
              <a:rPr lang="en-US" dirty="0" smtClean="0">
                <a:latin typeface="Times New Roman" pitchFamily="18" charset="0"/>
                <a:cs typeface="Times New Roman" pitchFamily="18" charset="0"/>
              </a:rPr>
              <a:t>games </a:t>
            </a:r>
            <a:r>
              <a:rPr lang="en-US" dirty="0">
                <a:latin typeface="Times New Roman" pitchFamily="18" charset="0"/>
                <a:cs typeface="Times New Roman" pitchFamily="18" charset="0"/>
              </a:rPr>
              <a:t>can often accelerate the learning process. </a:t>
            </a: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because </a:t>
            </a:r>
            <a:r>
              <a:rPr lang="en-US" dirty="0">
                <a:latin typeface="Times New Roman" pitchFamily="18" charset="0"/>
                <a:cs typeface="Times New Roman" pitchFamily="18" charset="0"/>
              </a:rPr>
              <a:t>games involve 'doing,' they provide the kinesthetic learner with opportunities to engage in his or her own learning in a physically interactive way</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r>
              <a:rPr lang="en-US" dirty="0" err="1" smtClean="0">
                <a:latin typeface="Times New Roman" pitchFamily="18" charset="0"/>
                <a:cs typeface="Times New Roman" pitchFamily="18" charset="0"/>
              </a:rPr>
              <a:t>Berson</a:t>
            </a:r>
            <a:r>
              <a:rPr lang="en-US" dirty="0" smtClean="0">
                <a:latin typeface="Times New Roman" pitchFamily="18" charset="0"/>
                <a:cs typeface="Times New Roman" pitchFamily="18" charset="0"/>
              </a:rPr>
              <a:t>, a social </a:t>
            </a:r>
            <a:r>
              <a:rPr lang="en-US" dirty="0">
                <a:latin typeface="Times New Roman" pitchFamily="18" charset="0"/>
                <a:cs typeface="Times New Roman" pitchFamily="18" charset="0"/>
              </a:rPr>
              <a:t>studies teacher, used interactive games with technology as the enabling tool in his class</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    He </a:t>
            </a:r>
            <a:r>
              <a:rPr lang="en-US" dirty="0">
                <a:latin typeface="Times New Roman" pitchFamily="18" charset="0"/>
                <a:cs typeface="Times New Roman" pitchFamily="18" charset="0"/>
              </a:rPr>
              <a:t>found that more visual learners were not only able to enhance their critical thinking skills, but they also increased their ability to interpret visual cues such as maps and graphs.  </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feedback</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001000" cy="4525963"/>
          </a:xfrm>
        </p:spPr>
        <p:txBody>
          <a:bodyPr>
            <a:normAutofit/>
          </a:bodyPr>
          <a:lstStyle/>
          <a:p>
            <a:r>
              <a:rPr lang="en-US" dirty="0">
                <a:latin typeface="Times New Roman" pitchFamily="18" charset="0"/>
                <a:cs typeface="Times New Roman" pitchFamily="18" charset="0"/>
              </a:rPr>
              <a:t>Games can also provide useful tools for generating feedback for the learner as to how well he or she has internalized the learning (Sugar, 2002). </a:t>
            </a: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This </a:t>
            </a:r>
            <a:r>
              <a:rPr lang="en-US" dirty="0">
                <a:latin typeface="Times New Roman" pitchFamily="18" charset="0"/>
                <a:cs typeface="Times New Roman" pitchFamily="18" charset="0"/>
              </a:rPr>
              <a:t>feedback loop extends to the instructor, as well. </a:t>
            </a:r>
            <a:endParaRPr lang="en-US" dirty="0" smtClean="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Computer Games are Engaging</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nvPr>
        </p:nvGraphicFramePr>
        <p:xfrm>
          <a:off x="381000" y="1295400"/>
          <a:ext cx="8229600" cy="4820920"/>
        </p:xfrm>
        <a:graphic>
          <a:graphicData uri="http://schemas.openxmlformats.org/drawingml/2006/table">
            <a:tbl>
              <a:tblPr firstRow="1" bandRow="1">
                <a:tableStyleId>{21E4AEA4-8DFA-4A89-87EB-49C32662AFE0}</a:tableStyleId>
              </a:tblPr>
              <a:tblGrid>
                <a:gridCol w="3124200"/>
                <a:gridCol w="5105400"/>
              </a:tblGrid>
              <a:tr h="370840">
                <a:tc>
                  <a:txBody>
                    <a:bodyPr/>
                    <a:lstStyle/>
                    <a:p>
                      <a:r>
                        <a:rPr lang="en-US" dirty="0" smtClean="0"/>
                        <a:t>Characteristics</a:t>
                      </a:r>
                      <a:r>
                        <a:rPr lang="en-US" baseline="0" dirty="0" smtClean="0"/>
                        <a:t> of Games</a:t>
                      </a:r>
                      <a:endParaRPr lang="en-US" dirty="0"/>
                    </a:p>
                  </a:txBody>
                  <a:tcPr/>
                </a:tc>
                <a:tc>
                  <a:txBody>
                    <a:bodyPr/>
                    <a:lstStyle/>
                    <a:p>
                      <a:r>
                        <a:rPr lang="en-US" dirty="0" smtClean="0"/>
                        <a:t>How contribute to engagement</a:t>
                      </a:r>
                      <a:endParaRPr lang="en-US" dirty="0"/>
                    </a:p>
                  </a:txBody>
                  <a:tcPr/>
                </a:tc>
              </a:tr>
              <a:tr h="370840">
                <a:tc>
                  <a:txBody>
                    <a:bodyPr/>
                    <a:lstStyle/>
                    <a:p>
                      <a:r>
                        <a:rPr lang="en-US" dirty="0" smtClean="0"/>
                        <a:t>Fun</a:t>
                      </a:r>
                      <a:endParaRPr lang="en-US" dirty="0"/>
                    </a:p>
                  </a:txBody>
                  <a:tcPr/>
                </a:tc>
                <a:tc>
                  <a:txBody>
                    <a:bodyPr/>
                    <a:lstStyle/>
                    <a:p>
                      <a:r>
                        <a:rPr lang="en-US" dirty="0" smtClean="0"/>
                        <a:t>Enjoyment, pleasure</a:t>
                      </a:r>
                      <a:endParaRPr lang="en-US" dirty="0"/>
                    </a:p>
                  </a:txBody>
                  <a:tcPr/>
                </a:tc>
              </a:tr>
              <a:tr h="370840">
                <a:tc>
                  <a:txBody>
                    <a:bodyPr/>
                    <a:lstStyle/>
                    <a:p>
                      <a:r>
                        <a:rPr lang="en-US" dirty="0" smtClean="0"/>
                        <a:t>Play</a:t>
                      </a:r>
                      <a:endParaRPr lang="en-US" dirty="0"/>
                    </a:p>
                  </a:txBody>
                  <a:tcPr/>
                </a:tc>
                <a:tc>
                  <a:txBody>
                    <a:bodyPr/>
                    <a:lstStyle/>
                    <a:p>
                      <a:r>
                        <a:rPr lang="en-US" dirty="0" smtClean="0"/>
                        <a:t>Intense and passionate</a:t>
                      </a:r>
                      <a:r>
                        <a:rPr lang="en-US" baseline="0" dirty="0" smtClean="0"/>
                        <a:t> involvement</a:t>
                      </a:r>
                      <a:endParaRPr lang="en-US" dirty="0"/>
                    </a:p>
                  </a:txBody>
                  <a:tcPr/>
                </a:tc>
              </a:tr>
              <a:tr h="370840">
                <a:tc>
                  <a:txBody>
                    <a:bodyPr/>
                    <a:lstStyle/>
                    <a:p>
                      <a:r>
                        <a:rPr lang="en-US" dirty="0" smtClean="0"/>
                        <a:t>Rules</a:t>
                      </a:r>
                      <a:endParaRPr lang="en-US" dirty="0"/>
                    </a:p>
                  </a:txBody>
                  <a:tcPr/>
                </a:tc>
                <a:tc>
                  <a:txBody>
                    <a:bodyPr/>
                    <a:lstStyle/>
                    <a:p>
                      <a:r>
                        <a:rPr lang="en-US" dirty="0" smtClean="0"/>
                        <a:t>Structure</a:t>
                      </a:r>
                      <a:endParaRPr lang="en-US" dirty="0"/>
                    </a:p>
                  </a:txBody>
                  <a:tcPr/>
                </a:tc>
              </a:tr>
              <a:tr h="370840">
                <a:tc>
                  <a:txBody>
                    <a:bodyPr/>
                    <a:lstStyle/>
                    <a:p>
                      <a:r>
                        <a:rPr lang="en-US" dirty="0" smtClean="0"/>
                        <a:t>Goals</a:t>
                      </a:r>
                      <a:endParaRPr lang="en-US" dirty="0"/>
                    </a:p>
                  </a:txBody>
                  <a:tcPr/>
                </a:tc>
                <a:tc>
                  <a:txBody>
                    <a:bodyPr/>
                    <a:lstStyle/>
                    <a:p>
                      <a:r>
                        <a:rPr lang="en-US" dirty="0" smtClean="0"/>
                        <a:t>Motivation</a:t>
                      </a:r>
                      <a:endParaRPr lang="en-US" dirty="0"/>
                    </a:p>
                  </a:txBody>
                  <a:tcPr/>
                </a:tc>
              </a:tr>
              <a:tr h="370840">
                <a:tc>
                  <a:txBody>
                    <a:bodyPr/>
                    <a:lstStyle/>
                    <a:p>
                      <a:r>
                        <a:rPr lang="en-US" dirty="0" smtClean="0"/>
                        <a:t>Interaction</a:t>
                      </a:r>
                      <a:endParaRPr lang="en-US" dirty="0"/>
                    </a:p>
                  </a:txBody>
                  <a:tcPr/>
                </a:tc>
                <a:tc>
                  <a:txBody>
                    <a:bodyPr/>
                    <a:lstStyle/>
                    <a:p>
                      <a:r>
                        <a:rPr lang="en-US" dirty="0" smtClean="0"/>
                        <a:t>Doing (i.e.</a:t>
                      </a:r>
                      <a:r>
                        <a:rPr lang="en-US" baseline="0" dirty="0" smtClean="0"/>
                        <a:t> the activity)</a:t>
                      </a:r>
                      <a:endParaRPr lang="en-US" dirty="0"/>
                    </a:p>
                  </a:txBody>
                  <a:tcPr/>
                </a:tc>
              </a:tr>
              <a:tr h="370840">
                <a:tc>
                  <a:txBody>
                    <a:bodyPr/>
                    <a:lstStyle/>
                    <a:p>
                      <a:r>
                        <a:rPr lang="en-US" dirty="0" smtClean="0"/>
                        <a:t>Outcomes and feedback</a:t>
                      </a:r>
                      <a:endParaRPr lang="en-US" dirty="0"/>
                    </a:p>
                  </a:txBody>
                  <a:tcPr/>
                </a:tc>
                <a:tc>
                  <a:txBody>
                    <a:bodyPr/>
                    <a:lstStyle/>
                    <a:p>
                      <a:r>
                        <a:rPr lang="en-US" dirty="0" smtClean="0"/>
                        <a:t>learning</a:t>
                      </a:r>
                      <a:endParaRPr lang="en-US" dirty="0"/>
                    </a:p>
                  </a:txBody>
                  <a:tcPr/>
                </a:tc>
              </a:tr>
              <a:tr h="370840">
                <a:tc>
                  <a:txBody>
                    <a:bodyPr/>
                    <a:lstStyle/>
                    <a:p>
                      <a:r>
                        <a:rPr lang="en-US" dirty="0" smtClean="0"/>
                        <a:t>Adaptive</a:t>
                      </a:r>
                      <a:endParaRPr lang="en-US" dirty="0"/>
                    </a:p>
                  </a:txBody>
                  <a:tcPr/>
                </a:tc>
                <a:tc>
                  <a:txBody>
                    <a:bodyPr/>
                    <a:lstStyle/>
                    <a:p>
                      <a:r>
                        <a:rPr lang="en-US" dirty="0" smtClean="0"/>
                        <a:t>Flow</a:t>
                      </a:r>
                      <a:endParaRPr lang="en-US" dirty="0"/>
                    </a:p>
                  </a:txBody>
                  <a:tcPr/>
                </a:tc>
              </a:tr>
              <a:tr h="370840">
                <a:tc>
                  <a:txBody>
                    <a:bodyPr/>
                    <a:lstStyle/>
                    <a:p>
                      <a:r>
                        <a:rPr lang="en-US" dirty="0" smtClean="0"/>
                        <a:t>Winning</a:t>
                      </a:r>
                      <a:endParaRPr lang="en-US" dirty="0"/>
                    </a:p>
                  </a:txBody>
                  <a:tcPr/>
                </a:tc>
                <a:tc>
                  <a:txBody>
                    <a:bodyPr/>
                    <a:lstStyle/>
                    <a:p>
                      <a:r>
                        <a:rPr lang="en-US" dirty="0" smtClean="0"/>
                        <a:t>Ego gratification</a:t>
                      </a:r>
                      <a:endParaRPr lang="en-US" dirty="0"/>
                    </a:p>
                  </a:txBody>
                  <a:tcPr/>
                </a:tc>
              </a:tr>
              <a:tr h="370840">
                <a:tc>
                  <a:txBody>
                    <a:bodyPr/>
                    <a:lstStyle/>
                    <a:p>
                      <a:r>
                        <a:rPr lang="en-US" dirty="0" smtClean="0"/>
                        <a:t>Conflict/challenge/competition</a:t>
                      </a:r>
                      <a:endParaRPr lang="en-US" dirty="0"/>
                    </a:p>
                  </a:txBody>
                  <a:tcPr/>
                </a:tc>
                <a:tc>
                  <a:txBody>
                    <a:bodyPr/>
                    <a:lstStyle/>
                    <a:p>
                      <a:r>
                        <a:rPr lang="en-US" dirty="0" smtClean="0"/>
                        <a:t>Excitement</a:t>
                      </a:r>
                      <a:endParaRPr lang="en-US" dirty="0"/>
                    </a:p>
                  </a:txBody>
                  <a:tcPr/>
                </a:tc>
              </a:tr>
              <a:tr h="370840">
                <a:tc>
                  <a:txBody>
                    <a:bodyPr/>
                    <a:lstStyle/>
                    <a:p>
                      <a:r>
                        <a:rPr lang="en-US" dirty="0" smtClean="0"/>
                        <a:t>Problem solving</a:t>
                      </a:r>
                      <a:endParaRPr lang="en-US" dirty="0"/>
                    </a:p>
                  </a:txBody>
                  <a:tcPr/>
                </a:tc>
                <a:tc>
                  <a:txBody>
                    <a:bodyPr/>
                    <a:lstStyle/>
                    <a:p>
                      <a:r>
                        <a:rPr lang="en-US" dirty="0" smtClean="0"/>
                        <a:t>Sparks creativity</a:t>
                      </a:r>
                      <a:endParaRPr lang="en-US" dirty="0"/>
                    </a:p>
                  </a:txBody>
                  <a:tcPr/>
                </a:tc>
              </a:tr>
              <a:tr h="370840">
                <a:tc>
                  <a:txBody>
                    <a:bodyPr/>
                    <a:lstStyle/>
                    <a:p>
                      <a:r>
                        <a:rPr lang="en-US" dirty="0" smtClean="0"/>
                        <a:t>Interaction</a:t>
                      </a:r>
                      <a:endParaRPr lang="en-US" dirty="0"/>
                    </a:p>
                  </a:txBody>
                  <a:tcPr/>
                </a:tc>
                <a:tc>
                  <a:txBody>
                    <a:bodyPr/>
                    <a:lstStyle/>
                    <a:p>
                      <a:r>
                        <a:rPr lang="en-US" dirty="0" smtClean="0"/>
                        <a:t>Social groups</a:t>
                      </a:r>
                      <a:endParaRPr lang="en-US" dirty="0"/>
                    </a:p>
                  </a:txBody>
                  <a:tcPr/>
                </a:tc>
              </a:tr>
              <a:tr h="370840">
                <a:tc>
                  <a:txBody>
                    <a:bodyPr/>
                    <a:lstStyle/>
                    <a:p>
                      <a:r>
                        <a:rPr lang="en-US" dirty="0" smtClean="0"/>
                        <a:t>Representation/story</a:t>
                      </a:r>
                      <a:endParaRPr lang="en-US" dirty="0"/>
                    </a:p>
                  </a:txBody>
                  <a:tcPr/>
                </a:tc>
                <a:tc>
                  <a:txBody>
                    <a:bodyPr/>
                    <a:lstStyle/>
                    <a:p>
                      <a:r>
                        <a:rPr lang="en-US" dirty="0" smtClean="0"/>
                        <a:t>emotion</a:t>
                      </a:r>
                      <a:endParaRPr lang="en-US" dirty="0"/>
                    </a:p>
                  </a:txBody>
                  <a:tcPr/>
                </a:tc>
              </a:tr>
            </a:tbl>
          </a:graphicData>
        </a:graphic>
      </p:graphicFrame>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ways of learning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dirty="0">
                <a:latin typeface="Times New Roman" pitchFamily="18" charset="0"/>
                <a:cs typeface="Times New Roman" pitchFamily="18" charset="0"/>
              </a:rPr>
              <a:t>The computer environment not only influences the people who use it, but also has a bearing on the whole of the social context.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we need to take its effects  into consideration in the design of teaching-learning situations. </a:t>
            </a:r>
          </a:p>
          <a:p>
            <a:r>
              <a:rPr lang="en-US" dirty="0" smtClean="0">
                <a:latin typeface="Times New Roman" pitchFamily="18" charset="0"/>
                <a:cs typeface="Times New Roman" pitchFamily="18" charset="0"/>
              </a:rPr>
              <a:t>Hard to predict exact cognitive modifications based on the change from a culture based on writing to one based on multimedia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Speed</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digital generation has far more experience in processing information rapidly than its predecessors.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amount of information received and the number of channels available for exchanging information are greater today than they have ever been.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Information </a:t>
            </a:r>
            <a:r>
              <a:rPr lang="en-US" dirty="0">
                <a:latin typeface="Times New Roman" pitchFamily="18" charset="0"/>
                <a:cs typeface="Times New Roman" pitchFamily="18" charset="0"/>
              </a:rPr>
              <a:t>is processed at high </a:t>
            </a:r>
            <a:r>
              <a:rPr lang="en-US" dirty="0" smtClean="0">
                <a:latin typeface="Times New Roman" pitchFamily="18" charset="0"/>
                <a:cs typeface="Times New Roman" pitchFamily="18" charset="0"/>
              </a:rPr>
              <a:t>speed</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Parallel processing versus linear processing </a:t>
            </a:r>
            <a:br>
              <a:rPr lang="en-US" sz="4000"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digital generation has an ever increasing capacity for parallel processing which involves a more diversified form of concentration — probably less intense, and less </a:t>
            </a:r>
            <a:r>
              <a:rPr lang="en-US" dirty="0" smtClean="0">
                <a:latin typeface="Times New Roman" pitchFamily="18" charset="0"/>
                <a:cs typeface="Times New Roman" pitchFamily="18" charset="0"/>
              </a:rPr>
              <a:t>centered </a:t>
            </a:r>
            <a:r>
              <a:rPr lang="en-US" dirty="0">
                <a:latin typeface="Times New Roman" pitchFamily="18" charset="0"/>
                <a:cs typeface="Times New Roman" pitchFamily="18" charset="0"/>
              </a:rPr>
              <a:t>on a single aspect.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This is </a:t>
            </a:r>
            <a:r>
              <a:rPr lang="en-US" dirty="0">
                <a:latin typeface="Times New Roman" pitchFamily="18" charset="0"/>
                <a:cs typeface="Times New Roman" pitchFamily="18" charset="0"/>
              </a:rPr>
              <a:t>the result of a process of adaptation to an environment in which we are likely to be carrying out several tasks at once — driving and talking on a cell phone, writing a letter, speaking on the phone and checking our e-mail messages.</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text illustrates the image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r>
              <a:rPr lang="en-US" dirty="0" smtClean="0">
                <a:latin typeface="Times New Roman" pitchFamily="18" charset="0"/>
                <a:cs typeface="Times New Roman" pitchFamily="18" charset="0"/>
              </a:rPr>
              <a:t>For </a:t>
            </a:r>
            <a:r>
              <a:rPr lang="en-US" dirty="0">
                <a:latin typeface="Times New Roman" pitchFamily="18" charset="0"/>
                <a:cs typeface="Times New Roman" pitchFamily="18" charset="0"/>
              </a:rPr>
              <a:t>many years, images and graphics were used to accompany and illustrate text.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Today</a:t>
            </a:r>
            <a:r>
              <a:rPr lang="en-US" dirty="0">
                <a:latin typeface="Times New Roman" pitchFamily="18" charset="0"/>
                <a:cs typeface="Times New Roman" pitchFamily="18" charset="0"/>
              </a:rPr>
              <a:t>, in technological media it is often the text that is complementary: It is used to expand on something that has already been presented in image form. </a:t>
            </a: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Greenfield </a:t>
            </a:r>
            <a:r>
              <a:rPr lang="en-US" dirty="0">
                <a:latin typeface="Times New Roman" pitchFamily="18" charset="0"/>
                <a:cs typeface="Times New Roman" pitchFamily="18" charset="0"/>
              </a:rPr>
              <a:t>(1996) speaks of the importance of "visual intelligence" and its intense development since the advent of television, cinema and, of course, multimedia</a:t>
            </a:r>
            <a:r>
              <a:rPr lang="en-US" dirty="0" smtClean="0">
                <a:latin typeface="Times New Roman" pitchFamily="18" charset="0"/>
                <a:cs typeface="Times New Roman" pitchFamily="18" charset="0"/>
              </a:rPr>
              <a:t>.</a:t>
            </a:r>
          </a:p>
          <a:p>
            <a:pPr>
              <a:buNone/>
            </a:pP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challenge for educators is to design ways to use this shift to enhance comprehension, while still maintaining the same richness of information in the new visual context. </a:t>
            </a:r>
            <a:endParaRPr lang="en-US" dirty="0" smtClean="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Connectivity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digital generation is growing in a world connected </a:t>
            </a:r>
            <a:r>
              <a:rPr lang="en-US" dirty="0" smtClean="0">
                <a:latin typeface="Times New Roman" pitchFamily="18" charset="0"/>
                <a:cs typeface="Times New Roman" pitchFamily="18" charset="0"/>
              </a:rPr>
              <a:t>synchronously </a:t>
            </a:r>
            <a:r>
              <a:rPr lang="en-US" dirty="0">
                <a:latin typeface="Times New Roman" pitchFamily="18" charset="0"/>
                <a:cs typeface="Times New Roman" pitchFamily="18" charset="0"/>
              </a:rPr>
              <a:t>and </a:t>
            </a:r>
            <a:r>
              <a:rPr lang="en-US" dirty="0" smtClean="0">
                <a:latin typeface="Times New Roman" pitchFamily="18" charset="0"/>
                <a:cs typeface="Times New Roman" pitchFamily="18" charset="0"/>
              </a:rPr>
              <a:t>asynchronously.</a:t>
            </a:r>
          </a:p>
          <a:p>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Both types of connection offer access to information and to social relations in highly varied ways.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new generation tends to approach problems from a different angle; their searches for information and communication are carried out via </a:t>
            </a:r>
            <a:r>
              <a:rPr lang="en-US" dirty="0" smtClean="0">
                <a:latin typeface="Times New Roman" pitchFamily="18" charset="0"/>
                <a:cs typeface="Times New Roman" pitchFamily="18" charset="0"/>
              </a:rPr>
              <a:t>computers.</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Why Use Games?</a:t>
            </a:r>
            <a:endParaRPr lang="en-US" dirty="0"/>
          </a:p>
        </p:txBody>
      </p:sp>
      <p:sp>
        <p:nvSpPr>
          <p:cNvPr id="3" name="Subtitle 2"/>
          <p:cNvSpPr>
            <a:spLocks noGrp="1"/>
          </p:cNvSpPr>
          <p:nvPr>
            <p:ph type="subTitle" idx="1"/>
          </p:nvPr>
        </p:nvSpPr>
        <p:spPr/>
        <p:txBody>
          <a:bodyPr/>
          <a:lstStyle/>
          <a:p>
            <a:endParaRPr lang="en-US" dirty="0" smtClean="0"/>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Active versus passive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r>
              <a:rPr lang="en-US" dirty="0" smtClean="0">
                <a:latin typeface="Times New Roman" pitchFamily="18" charset="0"/>
                <a:cs typeface="Times New Roman" pitchFamily="18" charset="0"/>
              </a:rPr>
              <a:t>There </a:t>
            </a:r>
            <a:r>
              <a:rPr lang="en-US" dirty="0">
                <a:latin typeface="Times New Roman" pitchFamily="18" charset="0"/>
                <a:cs typeface="Times New Roman" pitchFamily="18" charset="0"/>
              </a:rPr>
              <a:t>is a big different between reading and interacting with computers. </a:t>
            </a: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Reading needs </a:t>
            </a:r>
            <a:r>
              <a:rPr lang="en-US" dirty="0">
                <a:latin typeface="Times New Roman" pitchFamily="18" charset="0"/>
                <a:cs typeface="Times New Roman" pitchFamily="18" charset="0"/>
              </a:rPr>
              <a:t>concentration, silence, working alone</a:t>
            </a:r>
            <a:r>
              <a:rPr lang="en-US" dirty="0" smtClean="0">
                <a:latin typeface="Times New Roman" pitchFamily="18" charset="0"/>
                <a:cs typeface="Times New Roman" pitchFamily="18" charset="0"/>
              </a:rPr>
              <a:t>.</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The use of computers introduce more active experiences such as chat, posting, surfing for information.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C </a:t>
            </a:r>
            <a:r>
              <a:rPr lang="en-US" dirty="0" err="1" smtClean="0">
                <a:latin typeface="Times New Roman" pitchFamily="18" charset="0"/>
                <a:cs typeface="Times New Roman" pitchFamily="18" charset="0"/>
              </a:rPr>
              <a:t>hildren</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and adolescents expect immediate results and become more active.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we </a:t>
            </a:r>
            <a:r>
              <a:rPr lang="en-US" dirty="0">
                <a:latin typeface="Times New Roman" pitchFamily="18" charset="0"/>
                <a:cs typeface="Times New Roman" pitchFamily="18" charset="0"/>
              </a:rPr>
              <a:t>now see much less </a:t>
            </a:r>
            <a:r>
              <a:rPr lang="en-US" dirty="0" smtClean="0">
                <a:latin typeface="Times New Roman" pitchFamily="18" charset="0"/>
                <a:cs typeface="Times New Roman" pitchFamily="18" charset="0"/>
              </a:rPr>
              <a:t>tolerance among </a:t>
            </a:r>
            <a:r>
              <a:rPr lang="en-US" dirty="0">
                <a:latin typeface="Times New Roman" pitchFamily="18" charset="0"/>
                <a:cs typeface="Times New Roman" pitchFamily="18" charset="0"/>
              </a:rPr>
              <a:t>the games generations for passive situations such as </a:t>
            </a:r>
            <a:r>
              <a:rPr lang="en-US" dirty="0" smtClean="0">
                <a:latin typeface="Times New Roman" pitchFamily="18" charset="0"/>
                <a:cs typeface="Times New Roman" pitchFamily="18" charset="0"/>
              </a:rPr>
              <a:t>lectures</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Orientation towards problem solving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a:bodyPr>
          <a:lstStyle/>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digital generation has an approach to things that is similar in many ways to a computer game: performance and constant revision of the action, without any planning of the processes. </a:t>
            </a: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t>
            </a:r>
            <a:r>
              <a:rPr lang="en-US" dirty="0">
                <a:latin typeface="Times New Roman" pitchFamily="18" charset="0"/>
                <a:cs typeface="Times New Roman" pitchFamily="18" charset="0"/>
              </a:rPr>
              <a:t>Trial and error" is used a great deal, and possibly the task of the educator is to counterbalance this type of action in order to encourage thinking, and strategies for planning and problem-solving.</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Immediate reward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7500" lnSpcReduction="20000"/>
          </a:bodyPr>
          <a:lstStyle/>
          <a:p>
            <a:r>
              <a:rPr lang="en-US" dirty="0" smtClean="0">
                <a:latin typeface="Times New Roman" pitchFamily="18" charset="0"/>
                <a:cs typeface="Times New Roman" pitchFamily="18" charset="0"/>
              </a:rPr>
              <a:t>It </a:t>
            </a:r>
            <a:r>
              <a:rPr lang="en-US" dirty="0">
                <a:latin typeface="Times New Roman" pitchFamily="18" charset="0"/>
                <a:cs typeface="Times New Roman" pitchFamily="18" charset="0"/>
              </a:rPr>
              <a:t>is often said that pupils ask about the utility of what they are learning. </a:t>
            </a: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Adults </a:t>
            </a:r>
            <a:r>
              <a:rPr lang="en-US" dirty="0">
                <a:latin typeface="Times New Roman" pitchFamily="18" charset="0"/>
                <a:cs typeface="Times New Roman" pitchFamily="18" charset="0"/>
              </a:rPr>
              <a:t>assume that they are asking about its utility in the long term.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But </a:t>
            </a:r>
            <a:r>
              <a:rPr lang="en-US" dirty="0">
                <a:latin typeface="Times New Roman" pitchFamily="18" charset="0"/>
                <a:cs typeface="Times New Roman" pitchFamily="18" charset="0"/>
              </a:rPr>
              <a:t>what the student wants to know is its immediate </a:t>
            </a:r>
            <a:r>
              <a:rPr lang="en-US" dirty="0" smtClean="0">
                <a:latin typeface="Times New Roman" pitchFamily="18" charset="0"/>
                <a:cs typeface="Times New Roman" pitchFamily="18" charset="0"/>
              </a:rPr>
              <a:t>applicability  —     not necessarily </a:t>
            </a:r>
            <a:r>
              <a:rPr lang="en-US" dirty="0">
                <a:latin typeface="Times New Roman" pitchFamily="18" charset="0"/>
                <a:cs typeface="Times New Roman" pitchFamily="18" charset="0"/>
              </a:rPr>
              <a:t>in a utilitarian sense, but because she needs an immediate contextualization of what has been learnt.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They </a:t>
            </a:r>
            <a:r>
              <a:rPr lang="en-US" dirty="0">
                <a:latin typeface="Times New Roman" pitchFamily="18" charset="0"/>
                <a:cs typeface="Times New Roman" pitchFamily="18" charset="0"/>
              </a:rPr>
              <a:t>need to work with "authentic" tasks.</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importance of fantasy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r>
              <a:rPr lang="en-US" dirty="0" smtClean="0">
                <a:latin typeface="Times New Roman" pitchFamily="18" charset="0"/>
                <a:cs typeface="Times New Roman" pitchFamily="18" charset="0"/>
              </a:rPr>
              <a:t>a </a:t>
            </a:r>
            <a:r>
              <a:rPr lang="en-US" dirty="0">
                <a:latin typeface="Times New Roman" pitchFamily="18" charset="0"/>
                <a:cs typeface="Times New Roman" pitchFamily="18" charset="0"/>
              </a:rPr>
              <a:t>review of many of the most successful computer games and of the films and novels read by adolescents today, </a:t>
            </a:r>
            <a:r>
              <a:rPr lang="en-US" dirty="0" smtClean="0">
                <a:latin typeface="Times New Roman" pitchFamily="18" charset="0"/>
                <a:cs typeface="Times New Roman" pitchFamily="18" charset="0"/>
              </a:rPr>
              <a:t>shows </a:t>
            </a:r>
            <a:r>
              <a:rPr lang="en-US" dirty="0">
                <a:latin typeface="Times New Roman" pitchFamily="18" charset="0"/>
                <a:cs typeface="Times New Roman" pitchFamily="18" charset="0"/>
              </a:rPr>
              <a:t>that fantasy is a key element for today’s adolescents.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This </a:t>
            </a:r>
            <a:r>
              <a:rPr lang="en-US" dirty="0">
                <a:latin typeface="Times New Roman" pitchFamily="18" charset="0"/>
                <a:cs typeface="Times New Roman" pitchFamily="18" charset="0"/>
              </a:rPr>
              <a:t>phenomenon </a:t>
            </a:r>
            <a:r>
              <a:rPr lang="en-US" dirty="0" smtClean="0">
                <a:latin typeface="Times New Roman" pitchFamily="18" charset="0"/>
                <a:cs typeface="Times New Roman" pitchFamily="18" charset="0"/>
              </a:rPr>
              <a:t>has </a:t>
            </a:r>
            <a:r>
              <a:rPr lang="en-US" dirty="0">
                <a:latin typeface="Times New Roman" pitchFamily="18" charset="0"/>
                <a:cs typeface="Times New Roman" pitchFamily="18" charset="0"/>
              </a:rPr>
              <a:t>been encouraged by technology </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not </a:t>
            </a:r>
            <a:r>
              <a:rPr lang="en-US" dirty="0">
                <a:latin typeface="Times New Roman" pitchFamily="18" charset="0"/>
                <a:cs typeface="Times New Roman" pitchFamily="18" charset="0"/>
              </a:rPr>
              <a:t>clear if this </a:t>
            </a:r>
            <a:r>
              <a:rPr lang="en-US" dirty="0" smtClean="0">
                <a:latin typeface="Times New Roman" pitchFamily="18" charset="0"/>
                <a:cs typeface="Times New Roman" pitchFamily="18" charset="0"/>
              </a:rPr>
              <a:t>affects both genders </a:t>
            </a:r>
            <a:r>
              <a:rPr lang="en-US" dirty="0">
                <a:latin typeface="Times New Roman" pitchFamily="18" charset="0"/>
                <a:cs typeface="Times New Roman" pitchFamily="18" charset="0"/>
              </a:rPr>
              <a:t>the same </a:t>
            </a:r>
            <a:r>
              <a:rPr lang="en-US" dirty="0" smtClean="0">
                <a:latin typeface="Times New Roman" pitchFamily="18" charset="0"/>
                <a:cs typeface="Times New Roman" pitchFamily="18" charset="0"/>
              </a:rPr>
              <a:t>way.</a:t>
            </a:r>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positive view of technology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7500" lnSpcReduction="20000"/>
          </a:bodyPr>
          <a:lstStyle/>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new generations grow up using </a:t>
            </a:r>
            <a:r>
              <a:rPr lang="en-US" dirty="0" smtClean="0">
                <a:latin typeface="Times New Roman" pitchFamily="18" charset="0"/>
                <a:cs typeface="Times New Roman" pitchFamily="18" charset="0"/>
              </a:rPr>
              <a:t>computers </a:t>
            </a:r>
            <a:r>
              <a:rPr lang="en-US" dirty="0">
                <a:latin typeface="Times New Roman" pitchFamily="18" charset="0"/>
                <a:cs typeface="Times New Roman" pitchFamily="18" charset="0"/>
              </a:rPr>
              <a:t>and are highly familiar with them. </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differences among between children and adolescents can be seen in the types of technology they use.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 </a:t>
            </a:r>
            <a:r>
              <a:rPr lang="en-US" dirty="0">
                <a:latin typeface="Times New Roman" pitchFamily="18" charset="0"/>
                <a:cs typeface="Times New Roman" pitchFamily="18" charset="0"/>
              </a:rPr>
              <a:t>this regard, studies of gender are particularly relevant.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 </a:t>
            </a:r>
            <a:r>
              <a:rPr lang="en-US" dirty="0">
                <a:latin typeface="Times New Roman" pitchFamily="18" charset="0"/>
                <a:cs typeface="Times New Roman" pitchFamily="18" charset="0"/>
              </a:rPr>
              <a:t>the domain of video games, there is a greater preference for adventures and simulation among girls and little interest in action and sports games, which are the ones that most motivate the boys.</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a:t/>
            </a:r>
            <a:br>
              <a:rPr lang="en-US" b="1" dirty="0"/>
            </a:b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Value of Play in </a:t>
            </a:r>
            <a:r>
              <a:rPr lang="en-US" dirty="0" smtClean="0">
                <a:latin typeface="Times New Roman" pitchFamily="18" charset="0"/>
                <a:cs typeface="Times New Roman" pitchFamily="18" charset="0"/>
              </a:rPr>
              <a:t>the  Context </a:t>
            </a:r>
            <a:r>
              <a:rPr lang="en-US" dirty="0">
                <a:latin typeface="Times New Roman" pitchFamily="18" charset="0"/>
                <a:cs typeface="Times New Roman" pitchFamily="18" charset="0"/>
              </a:rPr>
              <a:t>of Games</a:t>
            </a:r>
            <a:r>
              <a:rPr lang="en-US" dirty="0"/>
              <a:t/>
            </a:r>
            <a:br>
              <a:rPr lang="en-US" dirty="0"/>
            </a:br>
            <a:endParaRPr lang="en-US" dirty="0"/>
          </a:p>
        </p:txBody>
      </p:sp>
      <p:sp>
        <p:nvSpPr>
          <p:cNvPr id="3" name="Content Placeholder 2"/>
          <p:cNvSpPr>
            <a:spLocks noGrp="1"/>
          </p:cNvSpPr>
          <p:nvPr>
            <p:ph idx="1"/>
          </p:nvPr>
        </p:nvSpPr>
        <p:spPr>
          <a:xfrm>
            <a:off x="457200" y="2743200"/>
            <a:ext cx="8229600" cy="3382963"/>
          </a:xfrm>
        </p:spPr>
        <p:txBody>
          <a:bodyPr/>
          <a:lstStyle/>
          <a:p>
            <a:pPr>
              <a:buNone/>
            </a:pPr>
            <a:r>
              <a:rPr lang="en-US" dirty="0">
                <a:latin typeface="Times New Roman" pitchFamily="18" charset="0"/>
                <a:cs typeface="Times New Roman" pitchFamily="18" charset="0"/>
              </a:rPr>
              <a:t>"The commonsense tendency is for people to define </a:t>
            </a:r>
            <a:r>
              <a:rPr lang="en-US" dirty="0" smtClean="0">
                <a:latin typeface="Times New Roman" pitchFamily="18" charset="0"/>
                <a:cs typeface="Times New Roman" pitchFamily="18" charset="0"/>
              </a:rPr>
              <a:t>play as the </a:t>
            </a:r>
            <a:r>
              <a:rPr lang="en-US" dirty="0">
                <a:latin typeface="Times New Roman" pitchFamily="18" charset="0"/>
                <a:cs typeface="Times New Roman" pitchFamily="18" charset="0"/>
              </a:rPr>
              <a:t>opposite of work" (</a:t>
            </a:r>
            <a:r>
              <a:rPr lang="en-US" dirty="0" err="1">
                <a:latin typeface="Times New Roman" pitchFamily="18" charset="0"/>
                <a:cs typeface="Times New Roman" pitchFamily="18" charset="0"/>
              </a:rPr>
              <a:t>Rieber</a:t>
            </a:r>
            <a:r>
              <a:rPr lang="en-US" dirty="0">
                <a:latin typeface="Times New Roman" pitchFamily="18" charset="0"/>
                <a:cs typeface="Times New Roman" pitchFamily="18" charset="0"/>
              </a:rPr>
              <a:t>, 1996, p. 2).</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Play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752600"/>
            <a:ext cx="8229600" cy="4724400"/>
          </a:xfrm>
        </p:spPr>
        <p:txBody>
          <a:bodyPr>
            <a:normAutofit/>
          </a:bodyPr>
          <a:lstStyle/>
          <a:p>
            <a:r>
              <a:rPr lang="en-US" dirty="0">
                <a:latin typeface="Times New Roman" pitchFamily="18" charset="0"/>
                <a:cs typeface="Times New Roman" pitchFamily="18" charset="0"/>
              </a:rPr>
              <a:t>Play is a human </a:t>
            </a:r>
            <a:r>
              <a:rPr lang="en-US" dirty="0" smtClean="0">
                <a:latin typeface="Times New Roman" pitchFamily="18" charset="0"/>
                <a:cs typeface="Times New Roman" pitchFamily="18" charset="0"/>
              </a:rPr>
              <a:t>characteristic</a:t>
            </a:r>
          </a:p>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existence of games appears in the most wide-ranging of cultures.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Games </a:t>
            </a:r>
            <a:r>
              <a:rPr lang="en-US" dirty="0">
                <a:latin typeface="Times New Roman" pitchFamily="18" charset="0"/>
                <a:cs typeface="Times New Roman" pitchFamily="18" charset="0"/>
              </a:rPr>
              <a:t>were </a:t>
            </a:r>
            <a:r>
              <a:rPr lang="en-US" dirty="0" smtClean="0">
                <a:latin typeface="Times New Roman" pitchFamily="18" charset="0"/>
                <a:cs typeface="Times New Roman" pitchFamily="18" charset="0"/>
              </a:rPr>
              <a:t>originally introduced </a:t>
            </a:r>
            <a:r>
              <a:rPr lang="en-US" dirty="0">
                <a:latin typeface="Times New Roman" pitchFamily="18" charset="0"/>
                <a:cs typeface="Times New Roman" pitchFamily="18" charset="0"/>
              </a:rPr>
              <a:t>in the school as something more than just entertainment. </a:t>
            </a:r>
            <a:r>
              <a:rPr lang="en-US" dirty="0" smtClean="0">
                <a:latin typeface="Times New Roman" pitchFamily="18" charset="0"/>
                <a:cs typeface="Times New Roman" pitchFamily="18" charset="0"/>
              </a:rPr>
              <a:t> (Dewey, 1944)</a:t>
            </a:r>
          </a:p>
          <a:p>
            <a:pPr>
              <a:buNone/>
            </a:pPr>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Roles of play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382000" cy="5486400"/>
          </a:xfrm>
        </p:spPr>
        <p:txBody>
          <a:bodyPr>
            <a:normAutofit fontScale="77500" lnSpcReduction="20000"/>
          </a:bodyPr>
          <a:lstStyle/>
          <a:p>
            <a:pPr lvl="0"/>
            <a:r>
              <a:rPr lang="en-US" dirty="0" smtClean="0">
                <a:latin typeface="Times New Roman" pitchFamily="18" charset="0"/>
                <a:cs typeface="Times New Roman" pitchFamily="18" charset="0"/>
              </a:rPr>
              <a:t>Play </a:t>
            </a:r>
            <a:r>
              <a:rPr lang="en-US" dirty="0">
                <a:latin typeface="Times New Roman" pitchFamily="18" charset="0"/>
                <a:cs typeface="Times New Roman" pitchFamily="18" charset="0"/>
              </a:rPr>
              <a:t>as progress -- engaging in play leads to other outcomes, such as learning</a:t>
            </a:r>
            <a:r>
              <a:rPr lang="en-US" dirty="0" smtClean="0">
                <a:latin typeface="Times New Roman" pitchFamily="18" charset="0"/>
                <a:cs typeface="Times New Roman" pitchFamily="18" charset="0"/>
              </a:rPr>
              <a:t>.</a:t>
            </a:r>
          </a:p>
          <a:p>
            <a:pPr lvl="0">
              <a:buNone/>
            </a:pP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Play as fantasy -- where play is intended to unleash </a:t>
            </a:r>
            <a:r>
              <a:rPr lang="en-US" dirty="0" smtClean="0">
                <a:latin typeface="Times New Roman" pitchFamily="18" charset="0"/>
                <a:cs typeface="Times New Roman" pitchFamily="18" charset="0"/>
              </a:rPr>
              <a:t>creativity</a:t>
            </a:r>
          </a:p>
          <a:p>
            <a:pPr lvl="0"/>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Play </a:t>
            </a:r>
            <a:r>
              <a:rPr lang="en-US" dirty="0" smtClean="0">
                <a:latin typeface="Times New Roman" pitchFamily="18" charset="0"/>
                <a:cs typeface="Times New Roman" pitchFamily="18" charset="0"/>
              </a:rPr>
              <a:t>itself </a:t>
            </a:r>
            <a:r>
              <a:rPr lang="en-US" dirty="0">
                <a:latin typeface="Times New Roman" pitchFamily="18" charset="0"/>
                <a:cs typeface="Times New Roman" pitchFamily="18" charset="0"/>
              </a:rPr>
              <a:t>is to be valued without regard to secondary outcomes -- i.e., play for its own sake, to enhance ones' quality of life. </a:t>
            </a:r>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Play as power involves our traditional competitive view of play where there are winners and losers. In the context of play for learning, however, some </a:t>
            </a:r>
            <a:r>
              <a:rPr lang="en-US" dirty="0" smtClean="0">
                <a:latin typeface="Times New Roman" pitchFamily="18" charset="0"/>
                <a:cs typeface="Times New Roman" pitchFamily="18" charset="0"/>
              </a:rPr>
              <a:t>believe </a:t>
            </a:r>
            <a:r>
              <a:rPr lang="en-US" dirty="0">
                <a:latin typeface="Times New Roman" pitchFamily="18" charset="0"/>
                <a:cs typeface="Times New Roman" pitchFamily="18" charset="0"/>
              </a:rPr>
              <a:t>that games used to foster learning work best when competitive elements are minimized and emphasis is placed on the value of the experience and learning itself. </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itchFamily="18" charset="0"/>
                <a:cs typeface="Times New Roman" pitchFamily="18" charset="0"/>
              </a:rPr>
              <a:t>Elements of Games that Teach</a:t>
            </a:r>
            <a:r>
              <a:rPr lang="en-US" dirty="0"/>
              <a:t/>
            </a:r>
            <a:br>
              <a:rPr lang="en-US" dirty="0"/>
            </a:br>
            <a:endParaRPr lang="en-US" dirty="0"/>
          </a:p>
        </p:txBody>
      </p:sp>
      <p:sp>
        <p:nvSpPr>
          <p:cNvPr id="3" name="Content Placeholder 2"/>
          <p:cNvSpPr>
            <a:spLocks noGrp="1"/>
          </p:cNvSpPr>
          <p:nvPr>
            <p:ph idx="1"/>
          </p:nvPr>
        </p:nvSpPr>
        <p:spPr>
          <a:xfrm>
            <a:off x="457200" y="1066800"/>
            <a:ext cx="8229600" cy="5334000"/>
          </a:xfrm>
        </p:spPr>
        <p:txBody>
          <a:bodyPr>
            <a:normAutofit fontScale="62500" lnSpcReduction="20000"/>
          </a:bodyPr>
          <a:lstStyle/>
          <a:p>
            <a:pPr>
              <a:buNone/>
            </a:pPr>
            <a:r>
              <a:rPr lang="en-US" dirty="0">
                <a:latin typeface="Times New Roman" pitchFamily="18" charset="0"/>
                <a:cs typeface="Times New Roman" pitchFamily="18" charset="0"/>
              </a:rPr>
              <a:t>According to </a:t>
            </a:r>
            <a:r>
              <a:rPr lang="en-US" dirty="0" err="1">
                <a:latin typeface="Times New Roman" pitchFamily="18" charset="0"/>
                <a:cs typeface="Times New Roman" pitchFamily="18" charset="0"/>
              </a:rPr>
              <a:t>Thiagi</a:t>
            </a:r>
            <a:r>
              <a:rPr lang="en-US" dirty="0">
                <a:latin typeface="Times New Roman" pitchFamily="18" charset="0"/>
                <a:cs typeface="Times New Roman" pitchFamily="18" charset="0"/>
              </a:rPr>
              <a:t> (1998), well-constructed games share the following characteristics</a:t>
            </a:r>
            <a:r>
              <a:rPr lang="en-US" dirty="0" smtClean="0">
                <a:latin typeface="Times New Roman" pitchFamily="18" charset="0"/>
                <a:cs typeface="Times New Roman" pitchFamily="18" charset="0"/>
              </a:rPr>
              <a:t>:</a:t>
            </a:r>
          </a:p>
          <a:p>
            <a:pPr>
              <a:buNone/>
            </a:pPr>
            <a:endParaRPr lang="en-US" dirty="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Conflict</a:t>
            </a:r>
            <a:r>
              <a:rPr lang="en-US" dirty="0">
                <a:latin typeface="Times New Roman" pitchFamily="18" charset="0"/>
                <a:cs typeface="Times New Roman" pitchFamily="18" charset="0"/>
              </a:rPr>
              <a:t>: Players must have a goal to achieve, as well as various obstacles that must be overcome to achieve the goal</a:t>
            </a:r>
            <a:r>
              <a:rPr lang="en-US" dirty="0" smtClean="0">
                <a:latin typeface="Times New Roman" pitchFamily="18" charset="0"/>
                <a:cs typeface="Times New Roman" pitchFamily="18" charset="0"/>
              </a:rPr>
              <a:t>.</a:t>
            </a:r>
          </a:p>
          <a:p>
            <a:pPr lvl="0"/>
            <a:endParaRPr lang="en-US" dirty="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Control</a:t>
            </a:r>
            <a:r>
              <a:rPr lang="en-US" dirty="0">
                <a:latin typeface="Times New Roman" pitchFamily="18" charset="0"/>
                <a:cs typeface="Times New Roman" pitchFamily="18" charset="0"/>
              </a:rPr>
              <a:t>: The game must have a clear set of rules that indicate how to play the game (making moves, taking turns, etc</a:t>
            </a:r>
            <a:r>
              <a:rPr lang="en-US" dirty="0" smtClean="0">
                <a:latin typeface="Times New Roman" pitchFamily="18" charset="0"/>
                <a:cs typeface="Times New Roman" pitchFamily="18" charset="0"/>
              </a:rPr>
              <a:t>.).</a:t>
            </a:r>
          </a:p>
          <a:p>
            <a:pPr lvl="0"/>
            <a:endParaRPr lang="en-US" dirty="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Closure</a:t>
            </a:r>
            <a:r>
              <a:rPr lang="en-US" dirty="0">
                <a:latin typeface="Times New Roman" pitchFamily="18" charset="0"/>
                <a:cs typeface="Times New Roman" pitchFamily="18" charset="0"/>
              </a:rPr>
              <a:t>: It must be clear how and under what conditions the game ends (e.g., when a certain point total is achieved, after a specific time limit, when players are eliminated, etc</a:t>
            </a:r>
            <a:r>
              <a:rPr lang="en-US" dirty="0" smtClean="0">
                <a:latin typeface="Times New Roman" pitchFamily="18" charset="0"/>
                <a:cs typeface="Times New Roman" pitchFamily="18" charset="0"/>
              </a:rPr>
              <a:t>.)</a:t>
            </a:r>
          </a:p>
          <a:p>
            <a:pPr lvl="0"/>
            <a:endParaRPr lang="en-US" dirty="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Contrivance</a:t>
            </a:r>
            <a:r>
              <a:rPr lang="en-US" dirty="0">
                <a:latin typeface="Times New Roman" pitchFamily="18" charset="0"/>
                <a:cs typeface="Times New Roman" pitchFamily="18" charset="0"/>
              </a:rPr>
              <a:t>: Those things that allow learners to say, "After all, it's only a game</a:t>
            </a:r>
            <a:r>
              <a:rPr lang="en-US" dirty="0" smtClean="0">
                <a:latin typeface="Times New Roman" pitchFamily="18" charset="0"/>
                <a:cs typeface="Times New Roman" pitchFamily="18" charset="0"/>
              </a:rPr>
              <a:t>!“</a:t>
            </a:r>
          </a:p>
          <a:p>
            <a:pPr lvl="0"/>
            <a:endParaRPr lang="en-US" dirty="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Competency</a:t>
            </a:r>
            <a:r>
              <a:rPr lang="en-US" dirty="0">
                <a:latin typeface="Times New Roman" pitchFamily="18" charset="0"/>
                <a:cs typeface="Times New Roman" pitchFamily="18" charset="0"/>
              </a:rPr>
              <a:t>: Refers to the specific skill or knowledge areas that the game is designed to improve.</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Effective games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800600"/>
          </a:xfrm>
        </p:spPr>
        <p:txBody>
          <a:bodyPr>
            <a:normAutofit fontScale="62500" lnSpcReduction="20000"/>
          </a:bodyPr>
          <a:lstStyle/>
          <a:p>
            <a:pPr>
              <a:buNone/>
            </a:pPr>
            <a:r>
              <a:rPr lang="en-US" dirty="0" smtClean="0">
                <a:latin typeface="Times New Roman" pitchFamily="18" charset="0"/>
                <a:cs typeface="Times New Roman" pitchFamily="18" charset="0"/>
              </a:rPr>
              <a:t>The following </a:t>
            </a:r>
            <a:r>
              <a:rPr lang="en-US" dirty="0">
                <a:latin typeface="Times New Roman" pitchFamily="18" charset="0"/>
                <a:cs typeface="Times New Roman" pitchFamily="18" charset="0"/>
              </a:rPr>
              <a:t>questions are vital to the </a:t>
            </a:r>
            <a:r>
              <a:rPr lang="en-US" dirty="0" smtClean="0">
                <a:latin typeface="Times New Roman" pitchFamily="18" charset="0"/>
                <a:cs typeface="Times New Roman" pitchFamily="18" charset="0"/>
              </a:rPr>
              <a:t>classroom use of games:</a:t>
            </a:r>
          </a:p>
          <a:p>
            <a:pPr>
              <a:buNone/>
            </a:pP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Is the product fun enough that someone who is not in its target audience would want to use it? </a:t>
            </a:r>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Do people using it think of themselves as "players" rather than "students"? </a:t>
            </a:r>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Is the experience addictive? Do users want to play again and again</a:t>
            </a:r>
            <a:r>
              <a:rPr lang="en-US" dirty="0" smtClean="0">
                <a:latin typeface="Times New Roman" pitchFamily="18" charset="0"/>
                <a:cs typeface="Times New Roman" pitchFamily="18" charset="0"/>
              </a:rPr>
              <a:t>?</a:t>
            </a:r>
          </a:p>
          <a:p>
            <a:pPr lvl="0">
              <a:buNone/>
            </a:pP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Are the users’ skills in the subject matter and learning content of the game — be it knowledge, process, procedure, ability, etc. — </a:t>
            </a:r>
            <a:r>
              <a:rPr lang="en-US" dirty="0" smtClean="0">
                <a:latin typeface="Times New Roman" pitchFamily="18" charset="0"/>
                <a:cs typeface="Times New Roman" pitchFamily="18" charset="0"/>
              </a:rPr>
              <a:t>   significantly </a:t>
            </a:r>
            <a:r>
              <a:rPr lang="en-US" dirty="0">
                <a:latin typeface="Times New Roman" pitchFamily="18" charset="0"/>
                <a:cs typeface="Times New Roman" pitchFamily="18" charset="0"/>
              </a:rPr>
              <a:t>improving at a rapid rate and getting better the longer he or she plays? </a:t>
            </a:r>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Does the game encourage reflection about what has been learned?</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What</a:t>
            </a:r>
            <a:r>
              <a:rPr lang="en-US" b="1" dirty="0" smtClean="0"/>
              <a:t> is a Game?</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latin typeface="Times New Roman" pitchFamily="18" charset="0"/>
                <a:cs typeface="Times New Roman" pitchFamily="18" charset="0"/>
              </a:rPr>
              <a:t>There </a:t>
            </a:r>
            <a:r>
              <a:rPr lang="en-US" dirty="0">
                <a:latin typeface="Times New Roman" pitchFamily="18" charset="0"/>
                <a:cs typeface="Times New Roman" pitchFamily="18" charset="0"/>
              </a:rPr>
              <a:t>are a number of different terms and definitions used to describe 'games' -- such as experiential learning </a:t>
            </a:r>
            <a:r>
              <a:rPr lang="en-US" dirty="0" smtClean="0">
                <a:latin typeface="Times New Roman" pitchFamily="18" charset="0"/>
                <a:cs typeface="Times New Roman" pitchFamily="18" charset="0"/>
              </a:rPr>
              <a:t>instructional </a:t>
            </a:r>
            <a:r>
              <a:rPr lang="en-US" dirty="0">
                <a:latin typeface="Times New Roman" pitchFamily="18" charset="0"/>
                <a:cs typeface="Times New Roman" pitchFamily="18" charset="0"/>
              </a:rPr>
              <a:t>simulations, and group </a:t>
            </a:r>
            <a:r>
              <a:rPr lang="en-US" dirty="0" smtClean="0">
                <a:latin typeface="Times New Roman" pitchFamily="18" charset="0"/>
                <a:cs typeface="Times New Roman" pitchFamily="18" charset="0"/>
              </a:rPr>
              <a:t>learning.</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 </a:t>
            </a:r>
            <a:r>
              <a:rPr lang="en-US" dirty="0">
                <a:latin typeface="Times New Roman" pitchFamily="18" charset="0"/>
                <a:cs typeface="Times New Roman" pitchFamily="18" charset="0"/>
              </a:rPr>
              <a:t>game </a:t>
            </a:r>
            <a:r>
              <a:rPr lang="en-US" dirty="0" smtClean="0">
                <a:latin typeface="Times New Roman" pitchFamily="18" charset="0"/>
                <a:cs typeface="Times New Roman" pitchFamily="18" charset="0"/>
              </a:rPr>
              <a:t>is </a:t>
            </a:r>
            <a:r>
              <a:rPr lang="en-US" dirty="0">
                <a:latin typeface="Times New Roman" pitchFamily="18" charset="0"/>
                <a:cs typeface="Times New Roman" pitchFamily="18" charset="0"/>
              </a:rPr>
              <a:t>a "structured activity with learning at the </a:t>
            </a:r>
            <a:r>
              <a:rPr lang="en-US" dirty="0" smtClean="0">
                <a:latin typeface="Times New Roman" pitchFamily="18" charset="0"/>
                <a:cs typeface="Times New Roman" pitchFamily="18" charset="0"/>
              </a:rPr>
              <a:t>end”</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An activity characterized by competition, rules and winning and losing</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games are simply "</a:t>
            </a:r>
            <a:r>
              <a:rPr lang="en-US" dirty="0">
                <a:latin typeface="Times New Roman" pitchFamily="18" charset="0"/>
                <a:cs typeface="Times New Roman" pitchFamily="18" charset="0"/>
              </a:rPr>
              <a:t>fun with a purpose</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itchFamily="18" charset="0"/>
                <a:cs typeface="Times New Roman" pitchFamily="18" charset="0"/>
              </a:rPr>
              <a:t>Games and Learning Strategies</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382000" cy="5257800"/>
          </a:xfrm>
        </p:spPr>
        <p:txBody>
          <a:bodyPr>
            <a:normAutofit fontScale="55000" lnSpcReduction="20000"/>
          </a:bodyPr>
          <a:lstStyle/>
          <a:p>
            <a:pPr>
              <a:buNone/>
            </a:pPr>
            <a:r>
              <a:rPr lang="en-US" dirty="0">
                <a:latin typeface="Times New Roman" pitchFamily="18" charset="0"/>
                <a:cs typeface="Times New Roman" pitchFamily="18" charset="0"/>
              </a:rPr>
              <a:t>There are several important factors to consider in the instructional design phase of course development -- where and when to incorporate a game into your lesson. Questions to ask yourself may include: </a:t>
            </a:r>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Is it important to reinforce specific learning points immediately after a single lesson or should a learning game be incorporated at the end of a unit as a summative evaluation tool? </a:t>
            </a:r>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Can the game be placed in the beginning of the lesson as a way to create the context for learning about a specific topic? </a:t>
            </a:r>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Is the subject matter highly sensitive (sexual harassment, e.g.) and, therefore, requires selecting a game that engages the learner but in no way trivializes the subject matter?  </a:t>
            </a:r>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Where can I incorporate my game where it is the most seamless to the learner (doesn't disrupt the flow or instruction or seems as if it was just dumped into the lesson</a:t>
            </a:r>
            <a:r>
              <a:rPr lang="en-US" dirty="0" smtClean="0">
                <a:latin typeface="Times New Roman" pitchFamily="18" charset="0"/>
                <a:cs typeface="Times New Roman" pitchFamily="18" charset="0"/>
              </a:rPr>
              <a:t>)?</a:t>
            </a:r>
          </a:p>
          <a:p>
            <a:pPr lvl="0"/>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Are there any logistical considerations that would limit the type of games that are feasible (do I have support for any technology-delivered games or must I rely more on a less-sophisticated approach when devising and/or selecting a learning game)? </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838200"/>
            <a:ext cx="8382000" cy="5791200"/>
          </a:xfrm>
        </p:spPr>
        <p:txBody>
          <a:bodyPr>
            <a:normAutofit fontScale="92500"/>
          </a:bodyPr>
          <a:lstStyle/>
          <a:p>
            <a:pPr>
              <a:buNone/>
            </a:pPr>
            <a:r>
              <a:rPr lang="en-US" dirty="0">
                <a:latin typeface="Times New Roman" pitchFamily="18" charset="0"/>
                <a:cs typeface="Times New Roman" pitchFamily="18" charset="0"/>
              </a:rPr>
              <a:t>Other useful questions to </a:t>
            </a:r>
            <a:r>
              <a:rPr lang="en-US" dirty="0" smtClean="0">
                <a:latin typeface="Times New Roman" pitchFamily="18" charset="0"/>
                <a:cs typeface="Times New Roman" pitchFamily="18" charset="0"/>
              </a:rPr>
              <a:t>consider:</a:t>
            </a: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What should the game communicate to the </a:t>
            </a:r>
            <a:r>
              <a:rPr lang="en-US" dirty="0" smtClean="0">
                <a:latin typeface="Times New Roman" pitchFamily="18" charset="0"/>
                <a:cs typeface="Times New Roman" pitchFamily="18" charset="0"/>
              </a:rPr>
              <a:t>group ?</a:t>
            </a:r>
          </a:p>
          <a:p>
            <a:pPr lvl="0"/>
            <a:r>
              <a:rPr lang="en-US" dirty="0" smtClean="0">
                <a:latin typeface="Times New Roman" pitchFamily="18" charset="0"/>
                <a:cs typeface="Times New Roman" pitchFamily="18" charset="0"/>
              </a:rPr>
              <a:t>How </a:t>
            </a:r>
            <a:r>
              <a:rPr lang="en-US" dirty="0">
                <a:latin typeface="Times New Roman" pitchFamily="18" charset="0"/>
                <a:cs typeface="Times New Roman" pitchFamily="18" charset="0"/>
              </a:rPr>
              <a:t>large is the </a:t>
            </a:r>
            <a:r>
              <a:rPr lang="en-US" dirty="0" smtClean="0">
                <a:latin typeface="Times New Roman" pitchFamily="18" charset="0"/>
                <a:cs typeface="Times New Roman" pitchFamily="18" charset="0"/>
              </a:rPr>
              <a:t>group</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What is the audience profile (demographics, culture, and previous knowledge of the subject matter</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Is the game most appropriate for introducing, reinforcing, or demonstrating learning points?</a:t>
            </a:r>
          </a:p>
          <a:p>
            <a:pPr lvl="0"/>
            <a:r>
              <a:rPr lang="en-US" dirty="0">
                <a:latin typeface="Times New Roman" pitchFamily="18" charset="0"/>
                <a:cs typeface="Times New Roman" pitchFamily="18" charset="0"/>
              </a:rPr>
              <a:t>Is the game "</a:t>
            </a:r>
            <a:r>
              <a:rPr lang="en-US" dirty="0" smtClean="0">
                <a:latin typeface="Times New Roman" pitchFamily="18" charset="0"/>
                <a:cs typeface="Times New Roman" pitchFamily="18" charset="0"/>
              </a:rPr>
              <a:t>playable ?"</a:t>
            </a: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Is a game the best method for achieving my learning </a:t>
            </a:r>
            <a:r>
              <a:rPr lang="en-US" dirty="0" smtClean="0">
                <a:latin typeface="Times New Roman" pitchFamily="18" charset="0"/>
                <a:cs typeface="Times New Roman" pitchFamily="18" charset="0"/>
              </a:rPr>
              <a:t>objectives</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600200"/>
            <a:ext cx="8382000" cy="4525963"/>
          </a:xfrm>
        </p:spPr>
        <p:txBody>
          <a:bodyPr>
            <a:normAutofit fontScale="85000" lnSpcReduction="10000"/>
          </a:bodyPr>
          <a:lstStyle/>
          <a:p>
            <a:r>
              <a:rPr lang="en-US" dirty="0" err="1" smtClean="0"/>
              <a:t>Gros</a:t>
            </a:r>
            <a:r>
              <a:rPr lang="en-US" dirty="0" smtClean="0"/>
              <a:t>, B. The </a:t>
            </a:r>
            <a:r>
              <a:rPr lang="en-US" dirty="0"/>
              <a:t>impact of digital games in </a:t>
            </a:r>
            <a:r>
              <a:rPr lang="en-US" dirty="0" smtClean="0"/>
              <a:t>education. First </a:t>
            </a:r>
            <a:r>
              <a:rPr lang="en-US" dirty="0"/>
              <a:t>Monday, volume 8, number 7 (July 2003</a:t>
            </a:r>
            <a:r>
              <a:rPr lang="en-US" dirty="0" smtClean="0"/>
              <a:t>), URL</a:t>
            </a:r>
            <a:r>
              <a:rPr lang="en-US" dirty="0"/>
              <a:t>: </a:t>
            </a:r>
            <a:r>
              <a:rPr lang="en-US" dirty="0">
                <a:hlinkClick r:id="rId3"/>
              </a:rPr>
              <a:t>http://</a:t>
            </a:r>
            <a:r>
              <a:rPr lang="en-US" dirty="0" smtClean="0">
                <a:hlinkClick r:id="rId3"/>
              </a:rPr>
              <a:t>firstmonday.org/issues/issue8_7/gros/index.html</a:t>
            </a:r>
            <a:endParaRPr lang="en-US" dirty="0" smtClean="0"/>
          </a:p>
          <a:p>
            <a:r>
              <a:rPr lang="en-US" dirty="0" err="1" smtClean="0">
                <a:hlinkClick r:id="rId4"/>
              </a:rPr>
              <a:t>Shareski</a:t>
            </a:r>
            <a:r>
              <a:rPr lang="en-US" dirty="0" smtClean="0">
                <a:hlinkClick r:id="rId4"/>
              </a:rPr>
              <a:t>, Dean  http://k12onlineconference.org/?p=332</a:t>
            </a:r>
            <a:endParaRPr lang="en-US" dirty="0" smtClean="0"/>
          </a:p>
          <a:p>
            <a:r>
              <a:rPr lang="en-US" dirty="0" smtClean="0"/>
              <a:t>Miller, C. (2008). Games Purpose and Potential in Education. Springer.</a:t>
            </a:r>
          </a:p>
          <a:p>
            <a:r>
              <a:rPr lang="en-US" dirty="0" err="1" smtClean="0"/>
              <a:t>Mungai</a:t>
            </a:r>
            <a:r>
              <a:rPr lang="en-US" dirty="0" smtClean="0"/>
              <a:t>, D. and Jones, D. Games to Teach By. Published in the Proceedings of the 18</a:t>
            </a:r>
            <a:r>
              <a:rPr lang="en-US" baseline="30000" dirty="0" smtClean="0"/>
              <a:t>th</a:t>
            </a:r>
            <a:r>
              <a:rPr lang="en-US" dirty="0" smtClean="0"/>
              <a:t> Annual Conference on Distance Teaching and Learning. Madison. WI. August 14-16, 2002</a:t>
            </a:r>
          </a:p>
          <a:p>
            <a:endParaRPr lang="en-US" dirty="0"/>
          </a:p>
          <a:p>
            <a:endParaRPr lang="en-US" dirty="0"/>
          </a:p>
        </p:txBody>
      </p:sp>
    </p:spTree>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buNone/>
            </a:pPr>
            <a:r>
              <a:rPr lang="en-US" sz="9600" dirty="0" smtClean="0"/>
              <a:t>The Games</a:t>
            </a:r>
            <a:endParaRPr lang="en-US" sz="9600" dirty="0"/>
          </a:p>
        </p:txBody>
      </p:sp>
    </p:spTree>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Arts Grades K-2</a:t>
            </a:r>
            <a:endParaRPr lang="en-US" dirty="0"/>
          </a:p>
        </p:txBody>
      </p:sp>
      <p:sp>
        <p:nvSpPr>
          <p:cNvPr id="3" name="Content Placeholder 2"/>
          <p:cNvSpPr>
            <a:spLocks noGrp="1"/>
          </p:cNvSpPr>
          <p:nvPr>
            <p:ph idx="1"/>
          </p:nvPr>
        </p:nvSpPr>
        <p:spPr/>
        <p:txBody>
          <a:bodyPr>
            <a:normAutofit fontScale="85000" lnSpcReduction="20000"/>
          </a:bodyPr>
          <a:lstStyle/>
          <a:p>
            <a:r>
              <a:rPr lang="en-US" u="sng" dirty="0" smtClean="0">
                <a:hlinkClick r:id="rId2"/>
              </a:rPr>
              <a:t>http://www.primarygames.com/curriculum/language_arts.htm</a:t>
            </a:r>
            <a:endParaRPr lang="en-US" u="sng" dirty="0" smtClean="0"/>
          </a:p>
          <a:p>
            <a:pPr>
              <a:buNone/>
            </a:pPr>
            <a:endParaRPr lang="en-US" b="1" cap="all" dirty="0" smtClean="0"/>
          </a:p>
          <a:p>
            <a:pPr>
              <a:buNone/>
            </a:pPr>
            <a:r>
              <a:rPr lang="en-US" b="1" cap="all" dirty="0" smtClean="0"/>
              <a:t>the road to reading </a:t>
            </a:r>
            <a:r>
              <a:rPr lang="en-US" b="1" cap="all" dirty="0" smtClean="0">
                <a:hlinkClick r:id="rId3"/>
              </a:rPr>
              <a:t>http://www.literactive.com/Home/roadtoreading.asp</a:t>
            </a:r>
            <a:endParaRPr lang="en-US" b="1" cap="all" dirty="0" smtClean="0"/>
          </a:p>
          <a:p>
            <a:pPr>
              <a:buNone/>
            </a:pPr>
            <a:endParaRPr lang="en-US" b="1" cap="all" dirty="0" smtClean="0"/>
          </a:p>
          <a:p>
            <a:pPr>
              <a:buNone/>
            </a:pPr>
            <a:r>
              <a:rPr lang="en-US" b="1" cap="all" dirty="0" smtClean="0"/>
              <a:t> The road to reading is a blending of </a:t>
            </a:r>
            <a:r>
              <a:rPr lang="en-US" b="1" cap="all" dirty="0" err="1" smtClean="0"/>
              <a:t>Earobics</a:t>
            </a:r>
            <a:r>
              <a:rPr lang="en-US" b="1" cap="all" dirty="0" smtClean="0"/>
              <a:t> and </a:t>
            </a:r>
            <a:r>
              <a:rPr lang="en-US" b="1" cap="all" dirty="0" err="1" smtClean="0"/>
              <a:t>Starfall</a:t>
            </a:r>
            <a:r>
              <a:rPr lang="en-US" b="1" cap="all" dirty="0" smtClean="0"/>
              <a:t>, designed for students pre-K through first grade or an English Language Learner. </a:t>
            </a:r>
            <a:br>
              <a:rPr lang="en-US" b="1" cap="all" dirty="0" smtClean="0"/>
            </a:br>
            <a:endParaRPr lang="en-US" dirty="0" smtClean="0"/>
          </a:p>
          <a:p>
            <a:endParaRPr lang="en-US" dirty="0"/>
          </a:p>
        </p:txBody>
      </p:sp>
    </p:spTree>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Literacy - Audio Picture books</a:t>
            </a:r>
            <a:r>
              <a:rPr lang="en-US" dirty="0" smtClean="0"/>
              <a:t>  </a:t>
            </a:r>
            <a:br>
              <a:rPr lang="en-US" dirty="0" smtClean="0"/>
            </a:br>
            <a:endParaRPr lang="en-US" dirty="0"/>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r>
              <a:rPr lang="en-US" b="1" dirty="0" smtClean="0"/>
              <a:t>KIZCLUB</a:t>
            </a:r>
            <a:r>
              <a:rPr lang="en-US" dirty="0" smtClean="0"/>
              <a:t> provides educational activities in language arts for preschool and elementary age children. In English and Korean. A total of 32 stories are arranged in three reading levels: </a:t>
            </a:r>
            <a:r>
              <a:rPr lang="en-US" u="sng" dirty="0" smtClean="0">
                <a:hlinkClick r:id="rId2"/>
              </a:rPr>
              <a:t>http://www.kizclub.com/Sbody.html</a:t>
            </a:r>
            <a:r>
              <a:rPr lang="en-US" dirty="0" smtClean="0"/>
              <a:t>  The word being spoken is highlighted in red. A fun and familiar one is: </a:t>
            </a:r>
            <a:r>
              <a:rPr lang="en-US" i="1" dirty="0" smtClean="0"/>
              <a:t>10 in the Bed</a:t>
            </a:r>
            <a:r>
              <a:rPr lang="en-US" dirty="0" smtClean="0"/>
              <a:t>   </a:t>
            </a:r>
            <a:r>
              <a:rPr lang="en-US" u="sng" dirty="0" smtClean="0">
                <a:hlinkClick r:id="rId3"/>
              </a:rPr>
              <a:t>http://www.kizclub.com/storytime/ten-in-the-bed/ten-bed3.html</a:t>
            </a:r>
            <a:r>
              <a:rPr lang="en-US" dirty="0" smtClean="0"/>
              <a:t>. </a:t>
            </a:r>
          </a:p>
          <a:p>
            <a:r>
              <a:rPr lang="en-US" b="1" dirty="0" smtClean="0"/>
              <a:t>Story Place</a:t>
            </a:r>
            <a:r>
              <a:rPr lang="en-US" dirty="0" smtClean="0"/>
              <a:t>  </a:t>
            </a:r>
            <a:r>
              <a:rPr lang="en-US" u="sng" dirty="0" smtClean="0">
                <a:hlinkClick r:id="rId4"/>
              </a:rPr>
              <a:t>http://www.storyplace.org/preschool/other.asp</a:t>
            </a:r>
            <a:r>
              <a:rPr lang="en-US" dirty="0" smtClean="0"/>
              <a:t>  15 stories with activities and more to accompany each. Fun ones are </a:t>
            </a:r>
            <a:r>
              <a:rPr lang="en-US" i="1" dirty="0" smtClean="0"/>
              <a:t>I Will not Take a Bath</a:t>
            </a:r>
            <a:r>
              <a:rPr lang="en-US" dirty="0" smtClean="0"/>
              <a:t> and </a:t>
            </a:r>
            <a:r>
              <a:rPr lang="en-US" i="1" dirty="0" smtClean="0"/>
              <a:t>Morris’s Special Day</a:t>
            </a:r>
            <a:r>
              <a:rPr lang="en-US" dirty="0" smtClean="0"/>
              <a:t> which teaches a few Spanish words within the story. Audio accompanies words. English and Spanish. The preschool level is all audio, but the elementary requires some reading and writing. A wonderful site created by a library. The site says; “</a:t>
            </a:r>
            <a:r>
              <a:rPr lang="en-US" dirty="0" err="1" smtClean="0"/>
              <a:t>StoryPlace</a:t>
            </a:r>
            <a:r>
              <a:rPr lang="en-US" dirty="0" smtClean="0"/>
              <a:t>, an interactive web site, came about to provide children with the virtual experience of going to the library and participating in the same types of activities the library offers”.</a:t>
            </a:r>
          </a:p>
          <a:p>
            <a:endParaRPr lang="en-US" dirty="0" smtClean="0"/>
          </a:p>
        </p:txBody>
      </p:sp>
    </p:spTree>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 Audio Books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Mighty Book </a:t>
            </a:r>
            <a:r>
              <a:rPr lang="en-US" u="sng" dirty="0" smtClean="0">
                <a:hlinkClick r:id="rId2"/>
              </a:rPr>
              <a:t>http://www.mightybook.com/MightyBook_free/free_index.html</a:t>
            </a:r>
            <a:r>
              <a:rPr lang="en-US" dirty="0" smtClean="0"/>
              <a:t>  Describes itself as Entertainment that helps kids read. Many activities and stories are available with a subscription, but quite a few freebies are available including books and stories, games and more. Audio stories – the word is highlighted in red as it is said aloud. Good one is </a:t>
            </a:r>
            <a:r>
              <a:rPr lang="en-US" i="1" dirty="0" smtClean="0"/>
              <a:t>The Muffin Man</a:t>
            </a:r>
            <a:r>
              <a:rPr lang="en-US" dirty="0" smtClean="0"/>
              <a:t> (under Free Stories and Songs ages 2-4) Note – need to Click Stop twice. </a:t>
            </a:r>
          </a:p>
          <a:p>
            <a:pPr>
              <a:buNone/>
            </a:pPr>
            <a:endParaRPr lang="en-US" dirty="0" smtClean="0"/>
          </a:p>
        </p:txBody>
      </p:sp>
    </p:spTree>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Emerging Literacy</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4906963"/>
          </a:xfrm>
        </p:spPr>
        <p:txBody>
          <a:bodyPr>
            <a:normAutofit fontScale="55000" lnSpcReduction="20000"/>
          </a:bodyPr>
          <a:lstStyle/>
          <a:p>
            <a:r>
              <a:rPr lang="en-US" b="1" dirty="0" smtClean="0"/>
              <a:t>Game Goo</a:t>
            </a:r>
            <a:r>
              <a:rPr lang="en-US" dirty="0" smtClean="0"/>
              <a:t>  </a:t>
            </a:r>
            <a:r>
              <a:rPr lang="en-US" dirty="0" smtClean="0">
                <a:hlinkClick r:id="rId2"/>
              </a:rPr>
              <a:t>http://www.cogcon.com/gamegoo/gooey.html</a:t>
            </a:r>
            <a:r>
              <a:rPr lang="en-US" dirty="0" smtClean="0"/>
              <a:t>  </a:t>
            </a:r>
          </a:p>
          <a:p>
            <a:pPr>
              <a:buNone/>
            </a:pPr>
            <a:r>
              <a:rPr lang="en-US" dirty="0" smtClean="0"/>
              <a:t>          Includes lots of activities with audio instructions so students can work independently. Site offers several levels including beginning reading and also teaches skills such as alphabetic order, letter recognition, letter-sound correspondence, and spelling. Two of the best are </a:t>
            </a:r>
            <a:r>
              <a:rPr lang="en-US" i="1" dirty="0" smtClean="0"/>
              <a:t>Tina’s World</a:t>
            </a:r>
            <a:r>
              <a:rPr lang="en-US" dirty="0" smtClean="0"/>
              <a:t> and </a:t>
            </a:r>
            <a:r>
              <a:rPr lang="en-US" i="1" dirty="0" smtClean="0"/>
              <a:t>Real or Make-believe</a:t>
            </a:r>
            <a:r>
              <a:rPr lang="en-US" dirty="0" smtClean="0"/>
              <a:t>. </a:t>
            </a:r>
          </a:p>
          <a:p>
            <a:r>
              <a:rPr lang="en-US" b="1" dirty="0" smtClean="0"/>
              <a:t>Clifford the Big Red Dog</a:t>
            </a:r>
            <a:r>
              <a:rPr lang="en-US" dirty="0" smtClean="0"/>
              <a:t> </a:t>
            </a:r>
            <a:r>
              <a:rPr lang="en-US" dirty="0" smtClean="0">
                <a:hlinkClick r:id="rId3"/>
              </a:rPr>
              <a:t>http://www.scholastic.com/clifford/read/index.htm</a:t>
            </a:r>
            <a:r>
              <a:rPr lang="en-US" dirty="0" smtClean="0"/>
              <a:t> </a:t>
            </a:r>
          </a:p>
          <a:p>
            <a:pPr>
              <a:buNone/>
            </a:pPr>
            <a:r>
              <a:rPr lang="en-US" dirty="0" smtClean="0"/>
              <a:t>         This area of Scholastic’s site includes several audio books, audio phonetics games and more to teach literacy. Games include matching and putting things in order. Lots to do. Students should be able to explore independently after they find a few favorites and learn where things are on the site. </a:t>
            </a:r>
          </a:p>
          <a:p>
            <a:r>
              <a:rPr lang="en-US" b="1" dirty="0" smtClean="0"/>
              <a:t>Get Ready to Read</a:t>
            </a:r>
            <a:r>
              <a:rPr lang="en-US" dirty="0" smtClean="0"/>
              <a:t> </a:t>
            </a:r>
            <a:r>
              <a:rPr lang="en-US" u="sng" dirty="0" smtClean="0">
                <a:hlinkClick r:id="rId4"/>
              </a:rPr>
              <a:t>http://www.getreadytoread.org/content/view/101/317/</a:t>
            </a:r>
            <a:r>
              <a:rPr lang="en-US" dirty="0" smtClean="0"/>
              <a:t> </a:t>
            </a:r>
          </a:p>
          <a:p>
            <a:pPr>
              <a:buNone/>
            </a:pPr>
            <a:r>
              <a:rPr lang="en-US" dirty="0" smtClean="0"/>
              <a:t>          really good video/audio stories with interactivity built in. The site includes: </a:t>
            </a:r>
            <a:r>
              <a:rPr lang="en-US" i="1" dirty="0" smtClean="0"/>
              <a:t>Chapter 1: </a:t>
            </a:r>
            <a:r>
              <a:rPr lang="en-US" i="1" dirty="0" smtClean="0">
                <a:hlinkClick r:id="rId5"/>
              </a:rPr>
              <a:t>Gus and </a:t>
            </a:r>
            <a:r>
              <a:rPr lang="en-US" i="1" dirty="0" err="1" smtClean="0">
                <a:hlinkClick r:id="rId5"/>
              </a:rPr>
              <a:t>Inky's</a:t>
            </a:r>
            <a:r>
              <a:rPr lang="en-US" i="1" dirty="0" smtClean="0">
                <a:hlinkClick r:id="rId5"/>
              </a:rPr>
              <a:t> Underwater Adventure</a:t>
            </a:r>
            <a:r>
              <a:rPr lang="en-US" dirty="0" smtClean="0"/>
              <a:t>  - a great story with activities that explore rhyming words, word recognition, letter names and letter sounds. In </a:t>
            </a:r>
            <a:r>
              <a:rPr lang="en-US" i="1" dirty="0" smtClean="0"/>
              <a:t>Chapter 2: </a:t>
            </a:r>
            <a:r>
              <a:rPr lang="en-US" i="1" dirty="0" smtClean="0">
                <a:hlinkClick r:id="rId6"/>
              </a:rPr>
              <a:t>Rhyme Time</a:t>
            </a:r>
            <a:r>
              <a:rPr lang="en-US" dirty="0" smtClean="0"/>
              <a:t> “Gus tries out hip-hop beats as Inky helps him learn about rhyming. Children participate in the story by finding words that rhyme to help Gus write his first hip-hop song”.   In </a:t>
            </a:r>
            <a:r>
              <a:rPr lang="en-US" i="1" dirty="0" smtClean="0"/>
              <a:t>Chapter 3: </a:t>
            </a:r>
            <a:r>
              <a:rPr lang="en-US" i="1" dirty="0" smtClean="0">
                <a:hlinkClick r:id="rId7"/>
              </a:rPr>
              <a:t>Wild World Round Up</a:t>
            </a:r>
            <a:r>
              <a:rPr lang="en-US" dirty="0" smtClean="0"/>
              <a:t>  Students work on listening for the beginning and ending sounds in works, and blended sounds.  </a:t>
            </a:r>
          </a:p>
          <a:p>
            <a:endParaRPr lang="en-US" dirty="0"/>
          </a:p>
        </p:txBody>
      </p:sp>
    </p:spTree>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 Skills </a:t>
            </a:r>
            <a:endParaRPr lang="en-US" dirty="0"/>
          </a:p>
        </p:txBody>
      </p:sp>
      <p:sp>
        <p:nvSpPr>
          <p:cNvPr id="3" name="Content Placeholder 2"/>
          <p:cNvSpPr>
            <a:spLocks noGrp="1"/>
          </p:cNvSpPr>
          <p:nvPr>
            <p:ph idx="1"/>
          </p:nvPr>
        </p:nvSpPr>
        <p:spPr/>
        <p:txBody>
          <a:bodyPr>
            <a:normAutofit fontScale="70000" lnSpcReduction="20000"/>
          </a:bodyPr>
          <a:lstStyle/>
          <a:p>
            <a:r>
              <a:rPr lang="en-US" b="1" dirty="0" err="1" smtClean="0"/>
              <a:t>Jigzone</a:t>
            </a:r>
            <a:r>
              <a:rPr lang="en-US" dirty="0" smtClean="0"/>
              <a:t>  </a:t>
            </a:r>
            <a:r>
              <a:rPr lang="en-US" dirty="0" smtClean="0">
                <a:hlinkClick r:id="rId2"/>
              </a:rPr>
              <a:t>http://www.jigzone.com/g.php?AD20D4A.92B825&amp;z=6&amp;v=164438</a:t>
            </a:r>
            <a:r>
              <a:rPr lang="en-US" dirty="0" smtClean="0"/>
              <a:t>  wonderful site with dozens of puzzles – builds mouse skills as students drag each puzzle piece to the proper location. Students learn they have to be precise or the puzzle will not come together.  Start with the 6 piece classic and let students increase the difficulty (up to 247 pieces!) as they improve.                                                                   </a:t>
            </a:r>
          </a:p>
          <a:p>
            <a:r>
              <a:rPr lang="en-US" b="1" dirty="0" err="1" smtClean="0"/>
              <a:t>Magickeys</a:t>
            </a:r>
            <a:r>
              <a:rPr lang="en-US" dirty="0" smtClean="0"/>
              <a:t>  Another puzzle site (also includes stories (no audio) and other games) </a:t>
            </a:r>
            <a:r>
              <a:rPr lang="en-US" u="sng" dirty="0" smtClean="0">
                <a:hlinkClick r:id="rId3"/>
              </a:rPr>
              <a:t>http://www.magickeys.com/books/jigsaws/</a:t>
            </a:r>
            <a:r>
              <a:rPr lang="en-US" dirty="0" smtClean="0"/>
              <a:t>  You can choose difficulty level of the jigsaw puzzles- start with 6 pieces. Many of the puzzles allow rotation of the pieces, which helps students learn spatial skills in addition to problem solving and mouse skills. </a:t>
            </a:r>
          </a:p>
          <a:p>
            <a:endParaRPr lang="en-US" dirty="0"/>
          </a:p>
        </p:txBody>
      </p:sp>
    </p:spTree>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 (and other) Skills</a:t>
            </a:r>
            <a:endParaRPr lang="en-US" dirty="0"/>
          </a:p>
        </p:txBody>
      </p:sp>
      <p:sp>
        <p:nvSpPr>
          <p:cNvPr id="3" name="Content Placeholder 2"/>
          <p:cNvSpPr>
            <a:spLocks noGrp="1"/>
          </p:cNvSpPr>
          <p:nvPr>
            <p:ph idx="1"/>
          </p:nvPr>
        </p:nvSpPr>
        <p:spPr>
          <a:xfrm>
            <a:off x="457200" y="1676400"/>
            <a:ext cx="8229600" cy="4953000"/>
          </a:xfrm>
        </p:spPr>
        <p:txBody>
          <a:bodyPr>
            <a:normAutofit fontScale="77500" lnSpcReduction="20000"/>
          </a:bodyPr>
          <a:lstStyle/>
          <a:p>
            <a:r>
              <a:rPr lang="en-US" b="1" dirty="0" smtClean="0"/>
              <a:t>BBC</a:t>
            </a:r>
            <a:r>
              <a:rPr lang="en-US" dirty="0" smtClean="0"/>
              <a:t> </a:t>
            </a:r>
            <a:r>
              <a:rPr lang="en-US" u="sng" dirty="0" smtClean="0">
                <a:hlinkClick r:id="rId2"/>
              </a:rPr>
              <a:t>http://www.bbc.co.uk/cbeebies/funandgames/makemunchmovemachine/index.shtml</a:t>
            </a:r>
            <a:r>
              <a:rPr lang="en-US" dirty="0" smtClean="0"/>
              <a:t>  The Make Munch and Move Machine is fun! Try the Munch button. This recipe game teaches the shapes of foods and where they are found (the audio explains that the sheaf of wheat is turned into bread) and is great for learning how to use the mouse as you must drag the recipe ingredients to the mixing bowl.                                                                                                                                 </a:t>
            </a:r>
          </a:p>
          <a:p>
            <a:r>
              <a:rPr lang="en-US" b="1" dirty="0" smtClean="0"/>
              <a:t>Mostly Mommies</a:t>
            </a:r>
            <a:r>
              <a:rPr lang="en-US" dirty="0" smtClean="0"/>
              <a:t>: </a:t>
            </a:r>
            <a:r>
              <a:rPr lang="en-US" u="sng" dirty="0" smtClean="0">
                <a:hlinkClick r:id="rId3"/>
              </a:rPr>
              <a:t>http://www.mostlymommies.com/games/infant_games.html</a:t>
            </a:r>
            <a:r>
              <a:rPr lang="en-US" dirty="0" smtClean="0"/>
              <a:t>                                                           This activity is really good for beginners. You move the mouse and a ball follows your actions. Teaches how to move and control the mouse and how to click the mouse. </a:t>
            </a:r>
          </a:p>
          <a:p>
            <a:endParaRPr lang="en-US" dirty="0"/>
          </a:p>
        </p:txBody>
      </p:sp>
    </p:spTree>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Games</a:t>
            </a:r>
            <a:r>
              <a:rPr lang="en-US" dirty="0" smtClean="0"/>
              <a:t> can enhance the following functions</a:t>
            </a:r>
            <a:endParaRPr lang="en-US" dirty="0"/>
          </a:p>
        </p:txBody>
      </p:sp>
      <p:sp>
        <p:nvSpPr>
          <p:cNvPr id="3" name="Content Placeholder 2"/>
          <p:cNvSpPr>
            <a:spLocks noGrp="1"/>
          </p:cNvSpPr>
          <p:nvPr>
            <p:ph idx="1"/>
          </p:nvPr>
        </p:nvSpPr>
        <p:spPr>
          <a:xfrm>
            <a:off x="457200" y="1676400"/>
            <a:ext cx="8229600" cy="5181600"/>
          </a:xfrm>
        </p:spPr>
        <p:txBody>
          <a:bodyPr>
            <a:normAutofit fontScale="70000" lnSpcReduction="20000"/>
          </a:bodyPr>
          <a:lstStyle/>
          <a:p>
            <a:pPr lvl="0"/>
            <a:r>
              <a:rPr lang="en-US" i="1" dirty="0" smtClean="0">
                <a:latin typeface="Times New Roman" pitchFamily="18" charset="0"/>
                <a:cs typeface="Times New Roman" pitchFamily="18" charset="0"/>
              </a:rPr>
              <a:t>Motor </a:t>
            </a:r>
            <a:r>
              <a:rPr lang="en-US" i="1" dirty="0">
                <a:latin typeface="Times New Roman" pitchFamily="18" charset="0"/>
                <a:cs typeface="Times New Roman" pitchFamily="18" charset="0"/>
              </a:rPr>
              <a:t>development.</a:t>
            </a:r>
            <a:r>
              <a:rPr lang="en-US" dirty="0">
                <a:latin typeface="Times New Roman" pitchFamily="18" charset="0"/>
                <a:cs typeface="Times New Roman" pitchFamily="18" charset="0"/>
              </a:rPr>
              <a:t> Games often involve movement; they stimulate precision, coordination of movements, and speed. </a:t>
            </a:r>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r>
              <a:rPr lang="en-US" i="1" dirty="0">
                <a:latin typeface="Times New Roman" pitchFamily="18" charset="0"/>
                <a:cs typeface="Times New Roman" pitchFamily="18" charset="0"/>
              </a:rPr>
              <a:t>Intellectual development.</a:t>
            </a:r>
            <a:r>
              <a:rPr lang="en-US" dirty="0">
                <a:latin typeface="Times New Roman" pitchFamily="18" charset="0"/>
                <a:cs typeface="Times New Roman" pitchFamily="18" charset="0"/>
              </a:rPr>
              <a:t> As well as movement, games may also involve understanding how things work, resolving problems, devising strategies, etc. </a:t>
            </a:r>
            <a:endParaRPr lang="en-US" dirty="0" smtClean="0">
              <a:latin typeface="Times New Roman" pitchFamily="18" charset="0"/>
              <a:cs typeface="Times New Roman" pitchFamily="18" charset="0"/>
            </a:endParaRPr>
          </a:p>
          <a:p>
            <a:pPr lvl="0">
              <a:buNone/>
            </a:pPr>
            <a:endParaRPr lang="en-US" dirty="0">
              <a:latin typeface="Times New Roman" pitchFamily="18" charset="0"/>
              <a:cs typeface="Times New Roman" pitchFamily="18" charset="0"/>
            </a:endParaRPr>
          </a:p>
          <a:p>
            <a:pPr lvl="0"/>
            <a:r>
              <a:rPr lang="en-US" i="1" dirty="0">
                <a:latin typeface="Times New Roman" pitchFamily="18" charset="0"/>
                <a:cs typeface="Times New Roman" pitchFamily="18" charset="0"/>
              </a:rPr>
              <a:t>Affective development.</a:t>
            </a:r>
            <a:r>
              <a:rPr lang="en-US" dirty="0">
                <a:latin typeface="Times New Roman" pitchFamily="18" charset="0"/>
                <a:cs typeface="Times New Roman" pitchFamily="18" charset="0"/>
              </a:rPr>
              <a:t> The fictional nature of games, the opportunity to act out a role means that they have a key function in the affective development of the individual. Games stimulate students to understand their life experiences and help them to mature. </a:t>
            </a:r>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r>
              <a:rPr lang="en-US" i="1" dirty="0">
                <a:latin typeface="Times New Roman" pitchFamily="18" charset="0"/>
                <a:cs typeface="Times New Roman" pitchFamily="18" charset="0"/>
              </a:rPr>
              <a:t>Social development.</a:t>
            </a:r>
            <a:r>
              <a:rPr lang="en-US" dirty="0">
                <a:latin typeface="Times New Roman" pitchFamily="18" charset="0"/>
                <a:cs typeface="Times New Roman" pitchFamily="18" charset="0"/>
              </a:rPr>
              <a:t> Games are also ways of relating to others. In addition to their socializing dimension, their capacity to symbolically generate roles makes them effective transmitters of society’s predominant values and attitudes.</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 Skills</a:t>
            </a: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Fisher-price.com</a:t>
            </a:r>
            <a:r>
              <a:rPr lang="en-US" dirty="0" smtClean="0"/>
              <a:t> </a:t>
            </a:r>
            <a:r>
              <a:rPr lang="en-US" dirty="0" smtClean="0">
                <a:hlinkClick r:id="rId2"/>
              </a:rPr>
              <a:t>http://www.fisher-price.com/fp.aspx?st=10&amp;e=gamesLanding&amp;mcat=game_infant,game_toddler,game_preschool&amp;site=us</a:t>
            </a:r>
            <a:r>
              <a:rPr lang="en-US" dirty="0" smtClean="0"/>
              <a:t>    </a:t>
            </a:r>
            <a:r>
              <a:rPr lang="en-US" dirty="0" smtClean="0">
                <a:hlinkClick r:id="rId3"/>
              </a:rPr>
              <a:t>The </a:t>
            </a:r>
            <a:r>
              <a:rPr lang="en-US" i="1" dirty="0" smtClean="0">
                <a:hlinkClick r:id="rId3"/>
              </a:rPr>
              <a:t>ABC’s Zoo Learning Game</a:t>
            </a:r>
            <a:r>
              <a:rPr lang="en-US" dirty="0" smtClean="0"/>
              <a:t> under the Toddler category  teaches keyboarding as well as the alphabet, with great animal sound effects. When you press a letter on the keyboard an animal starting with that letter pops up. In all there are 27 Toddler games, 8 Infant games and 37 Preschool games.  This game teaches (through video and audio) colors and shapes, and requires use of the keyboard: </a:t>
            </a:r>
            <a:r>
              <a:rPr lang="en-US" u="sng" dirty="0" smtClean="0">
                <a:hlinkClick r:id="rId4"/>
              </a:rPr>
              <a:t>http://www.fisher-price.com/us/fun/games/colorshapes/</a:t>
            </a:r>
            <a:r>
              <a:rPr lang="en-US" dirty="0" smtClean="0"/>
              <a:t>                                                      </a:t>
            </a:r>
          </a:p>
          <a:p>
            <a:r>
              <a:rPr lang="en-US" b="1" dirty="0" smtClean="0"/>
              <a:t>Kids Com JR. </a:t>
            </a:r>
            <a:r>
              <a:rPr lang="en-US" u="sng" dirty="0" smtClean="0">
                <a:hlinkClick r:id="rId5" tooltip="A very colorful site for young children, preschoolers, toddlers with a couple of infant games"/>
              </a:rPr>
              <a:t>Kidscomjr.com</a:t>
            </a:r>
            <a:r>
              <a:rPr lang="en-US" dirty="0" smtClean="0"/>
              <a:t> Several activities under Games at this site and the activities under Art help teach mouse skills. </a:t>
            </a:r>
            <a:r>
              <a:rPr lang="en-US" i="1" dirty="0" err="1" smtClean="0"/>
              <a:t>Paintpad</a:t>
            </a:r>
            <a:r>
              <a:rPr lang="en-US" dirty="0" smtClean="0"/>
              <a:t> at  </a:t>
            </a:r>
            <a:r>
              <a:rPr lang="en-US" u="sng" dirty="0" smtClean="0">
                <a:hlinkClick r:id="rId6"/>
              </a:rPr>
              <a:t>http://www.kidscomjr.com/art/paintpad/paintpad.html</a:t>
            </a:r>
            <a:r>
              <a:rPr lang="en-US" dirty="0" smtClean="0"/>
              <a:t> has students use the mouse to color within the lines using a paintbrush. This is best for advanced users as it is hard to stay within the lines. There are three paintbrush thicknesses to choose from; no eraser, but students can use white to “touch-up” errors. An </a:t>
            </a:r>
            <a:r>
              <a:rPr lang="en-US" i="1" dirty="0" smtClean="0"/>
              <a:t>Internet Safety Game</a:t>
            </a:r>
            <a:r>
              <a:rPr lang="en-US" dirty="0" smtClean="0"/>
              <a:t> under Games on the site is worthwhile, though students may need help taking the quiz; there is audio but unless you remember the order of the choices you have to be able to read to choose the correct response. </a:t>
            </a:r>
          </a:p>
          <a:p>
            <a:endParaRPr lang="en-US" dirty="0"/>
          </a:p>
        </p:txBody>
      </p:sp>
    </p:spTree>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Games K-2</a:t>
            </a:r>
            <a:endParaRPr lang="en-US" dirty="0"/>
          </a:p>
        </p:txBody>
      </p:sp>
      <p:sp>
        <p:nvSpPr>
          <p:cNvPr id="3" name="Content Placeholder 2"/>
          <p:cNvSpPr>
            <a:spLocks noGrp="1"/>
          </p:cNvSpPr>
          <p:nvPr>
            <p:ph idx="1"/>
          </p:nvPr>
        </p:nvSpPr>
        <p:spPr/>
        <p:txBody>
          <a:bodyPr>
            <a:normAutofit fontScale="47500" lnSpcReduction="20000"/>
          </a:bodyPr>
          <a:lstStyle/>
          <a:p>
            <a:r>
              <a:rPr lang="en-US" b="1" dirty="0" smtClean="0"/>
              <a:t>Nick Jr</a:t>
            </a:r>
            <a:r>
              <a:rPr lang="en-US" dirty="0" smtClean="0"/>
              <a:t>. </a:t>
            </a:r>
            <a:r>
              <a:rPr lang="en-US" u="sng" dirty="0" smtClean="0">
                <a:hlinkClick r:id="rId2"/>
              </a:rPr>
              <a:t>http://www.nickjr.com/kids/flash_site/index.jhtml</a:t>
            </a:r>
            <a:r>
              <a:rPr lang="en-US" dirty="0" smtClean="0"/>
              <a:t> Problem solving role playing games, stories, lots here. Dora the Explorer, Dora’s fairy Tale – takes awhile to load  - click twice - </a:t>
            </a:r>
            <a:r>
              <a:rPr lang="en-US" u="sng" dirty="0" smtClean="0">
                <a:hlinkClick r:id="rId3"/>
              </a:rPr>
              <a:t>http://www.nickjr.com/playtime/cats/stories/all_stories/dora_fairytale.jhtml</a:t>
            </a:r>
            <a:r>
              <a:rPr lang="en-US" dirty="0" smtClean="0"/>
              <a:t> interactive with audio instructions and little games to play.                                                                                                       </a:t>
            </a:r>
            <a:r>
              <a:rPr lang="en-US" b="1" u="sng" dirty="0" smtClean="0"/>
              <a:t> </a:t>
            </a:r>
            <a:endParaRPr lang="en-US" dirty="0" smtClean="0"/>
          </a:p>
          <a:p>
            <a:r>
              <a:rPr lang="en-US" b="1" dirty="0" smtClean="0"/>
              <a:t>CBC Kids</a:t>
            </a:r>
            <a:r>
              <a:rPr lang="en-US" dirty="0" smtClean="0"/>
              <a:t>   Literacy  skills– </a:t>
            </a:r>
            <a:r>
              <a:rPr lang="en-US" u="sng" dirty="0" smtClean="0">
                <a:hlinkClick r:id="rId4"/>
              </a:rPr>
              <a:t>http://www.cbc.ca/kidscbc/</a:t>
            </a:r>
            <a:r>
              <a:rPr lang="en-US" dirty="0" smtClean="0"/>
              <a:t>  At </a:t>
            </a:r>
            <a:r>
              <a:rPr lang="en-US" i="1" dirty="0" smtClean="0"/>
              <a:t>Princess Patty’s Post Office</a:t>
            </a:r>
            <a:r>
              <a:rPr lang="en-US" dirty="0" smtClean="0"/>
              <a:t> students can write a letter. Audio instructions so no reading needed. Coloring (Art machine), </a:t>
            </a:r>
            <a:r>
              <a:rPr lang="en-US" i="1" dirty="0" smtClean="0"/>
              <a:t>Sticker Park Explorer</a:t>
            </a:r>
            <a:r>
              <a:rPr lang="en-US" dirty="0" smtClean="0"/>
              <a:t>, explore a pond, woods, and other environments. </a:t>
            </a:r>
          </a:p>
          <a:p>
            <a:r>
              <a:rPr lang="en-US" b="1" dirty="0" smtClean="0"/>
              <a:t>Fun with Spot</a:t>
            </a:r>
            <a:r>
              <a:rPr lang="en-US" dirty="0" smtClean="0"/>
              <a:t> </a:t>
            </a:r>
            <a:r>
              <a:rPr lang="en-US" u="sng" dirty="0" smtClean="0">
                <a:hlinkClick r:id="rId5"/>
              </a:rPr>
              <a:t>http://www.funwithspot.com/house.asp?locale=US</a:t>
            </a:r>
            <a:r>
              <a:rPr lang="en-US" dirty="0" smtClean="0"/>
              <a:t>  On site are two animated  Eric Hill books. Matching farm animal game, send a postcard (with help) from the beach – lots to do!  </a:t>
            </a:r>
            <a:r>
              <a:rPr lang="en-US" i="1" dirty="0" smtClean="0"/>
              <a:t>Spot Digs a Hole</a:t>
            </a:r>
            <a:r>
              <a:rPr lang="en-US" dirty="0" smtClean="0"/>
              <a:t> is fun: </a:t>
            </a:r>
            <a:r>
              <a:rPr lang="en-US" u="sng" dirty="0" smtClean="0">
                <a:hlinkClick r:id="rId6"/>
              </a:rPr>
              <a:t>http://www.funwithspot.com/bsPages.asp?menuCode=BS&amp;subMenuCode=BK</a:t>
            </a:r>
            <a:r>
              <a:rPr lang="en-US" dirty="0" smtClean="0"/>
              <a:t>              </a:t>
            </a:r>
          </a:p>
          <a:p>
            <a:r>
              <a:rPr lang="en-US" b="1" dirty="0" smtClean="0"/>
              <a:t>Kids Psych</a:t>
            </a:r>
            <a:r>
              <a:rPr lang="en-US" dirty="0" smtClean="0"/>
              <a:t>  </a:t>
            </a:r>
            <a:r>
              <a:rPr lang="en-US" u="sng" dirty="0" smtClean="0">
                <a:hlinkClick r:id="rId7"/>
              </a:rPr>
              <a:t>http://www.kidspsych.org/index2.html</a:t>
            </a:r>
            <a:r>
              <a:rPr lang="en-US" dirty="0" smtClean="0"/>
              <a:t>  Matching, shapes and more. Click on each link twice to open. Two levels; ages 1-5 and 6-9. Very short little games; some kids might like the repetitive nature and replay some over and over. Instructions not audio and not intuitive as the site was designed for parents to work through it with their children. Music a little annoying. Good rewards for correct answers.</a:t>
            </a:r>
            <a:r>
              <a:rPr lang="en-US" b="1" dirty="0" smtClean="0"/>
              <a:t> </a:t>
            </a:r>
            <a:endParaRPr lang="en-US" dirty="0" smtClean="0"/>
          </a:p>
          <a:p>
            <a:r>
              <a:rPr lang="en-US" b="1" dirty="0" smtClean="0"/>
              <a:t>Little G</a:t>
            </a:r>
            <a:r>
              <a:rPr lang="en-US" dirty="0" smtClean="0"/>
              <a:t>  </a:t>
            </a:r>
            <a:r>
              <a:rPr lang="en-US" u="sng" dirty="0" smtClean="0">
                <a:hlinkClick r:id="rId8"/>
              </a:rPr>
              <a:t>http://little-g.com/shockwave/loading.html</a:t>
            </a:r>
            <a:r>
              <a:rPr lang="en-US" dirty="0" smtClean="0"/>
              <a:t>  20+ games for preschoolers teach math, counting, money, sorting, matching, creating a story, learning about tolerance, and more. Some students will need help at first. All short and simple one concept games. </a:t>
            </a:r>
          </a:p>
        </p:txBody>
      </p:sp>
    </p:spTree>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85800"/>
            <a:ext cx="8229600" cy="5440363"/>
          </a:xfrm>
        </p:spPr>
        <p:txBody>
          <a:bodyPr>
            <a:normAutofit fontScale="55000" lnSpcReduction="20000"/>
          </a:bodyPr>
          <a:lstStyle/>
          <a:p>
            <a:r>
              <a:rPr lang="en-US" b="1" dirty="0" smtClean="0"/>
              <a:t>Noggin</a:t>
            </a:r>
            <a:r>
              <a:rPr lang="en-US" dirty="0" smtClean="0"/>
              <a:t>   </a:t>
            </a:r>
            <a:r>
              <a:rPr lang="en-US" u="sng" dirty="0" smtClean="0">
                <a:hlinkClick r:id="rId2"/>
              </a:rPr>
              <a:t>http://www.noggin.com/games/index.php</a:t>
            </a:r>
            <a:r>
              <a:rPr lang="en-US" dirty="0" smtClean="0"/>
              <a:t>  fun site for preschoolers. Some things to try are Pinky’s word game, creating a story with 64 Zoo Street, making a video, playing an ABC game, getting ingredients for a salad, counting, the who has more game - great site. </a:t>
            </a:r>
          </a:p>
          <a:p>
            <a:r>
              <a:rPr lang="en-US" b="1" dirty="0" smtClean="0"/>
              <a:t>Play Kid’s Games</a:t>
            </a:r>
            <a:r>
              <a:rPr lang="en-US" dirty="0" smtClean="0"/>
              <a:t> </a:t>
            </a:r>
            <a:r>
              <a:rPr lang="en-US" u="sng" dirty="0" smtClean="0">
                <a:hlinkClick r:id="rId3"/>
              </a:rPr>
              <a:t>http://www.playkidsgames.com/</a:t>
            </a:r>
            <a:r>
              <a:rPr lang="en-US" dirty="0" smtClean="0"/>
              <a:t> Math, alphabet, vocabulary, memory, geography and puzzle games.   </a:t>
            </a:r>
            <a:r>
              <a:rPr lang="en-US" i="1" dirty="0" smtClean="0"/>
              <a:t>Whack the mole alphabet game</a:t>
            </a:r>
            <a:r>
              <a:rPr lang="en-US" dirty="0" smtClean="0"/>
              <a:t> is fun; you have to whack the letters held by moles in order to win. </a:t>
            </a:r>
            <a:r>
              <a:rPr lang="en-US" u="sng" dirty="0" smtClean="0">
                <a:hlinkClick r:id="rId4"/>
              </a:rPr>
              <a:t>http://www.playkidsgames.com/games/wam/default.htm</a:t>
            </a:r>
            <a:r>
              <a:rPr lang="en-US" dirty="0" smtClean="0"/>
              <a:t>                                                </a:t>
            </a:r>
          </a:p>
          <a:p>
            <a:r>
              <a:rPr lang="en-US" b="1" dirty="0" smtClean="0"/>
              <a:t>Thomas and Friends</a:t>
            </a:r>
            <a:r>
              <a:rPr lang="en-US" dirty="0" smtClean="0"/>
              <a:t> </a:t>
            </a:r>
            <a:r>
              <a:rPr lang="en-US" u="sng" dirty="0" smtClean="0">
                <a:hlinkClick r:id="rId5"/>
              </a:rPr>
              <a:t>http://www.thomasandfriends.com/usa/thomas_the_tank_official_us_website_intro.htm</a:t>
            </a:r>
            <a:r>
              <a:rPr lang="en-US" dirty="0" smtClean="0"/>
              <a:t> Thomas and friends website. Building games, puzzles, memory games. Games - </a:t>
            </a:r>
            <a:r>
              <a:rPr lang="en-US" i="1" dirty="0" smtClean="0"/>
              <a:t>Build an engine</a:t>
            </a:r>
            <a:r>
              <a:rPr lang="en-US" dirty="0" smtClean="0"/>
              <a:t> is fun as is the </a:t>
            </a:r>
            <a:r>
              <a:rPr lang="en-US" i="1" dirty="0" err="1" smtClean="0"/>
              <a:t>Legos</a:t>
            </a:r>
            <a:r>
              <a:rPr lang="en-US" i="1" dirty="0" smtClean="0"/>
              <a:t>  Building game</a:t>
            </a:r>
            <a:r>
              <a:rPr lang="en-US" dirty="0" smtClean="0"/>
              <a:t>:  </a:t>
            </a:r>
            <a:r>
              <a:rPr lang="en-US" u="sng" dirty="0" smtClean="0">
                <a:hlinkClick r:id="rId6"/>
              </a:rPr>
              <a:t>http://www.thomasandfriends.com/usa/building.html</a:t>
            </a:r>
            <a:r>
              <a:rPr lang="en-US" dirty="0" smtClean="0"/>
              <a:t>   Some games have written instructions so students may need help at first and it takes time to figure out how to get around and back.                                                                                                                                                            </a:t>
            </a:r>
          </a:p>
          <a:p>
            <a:r>
              <a:rPr lang="en-US" b="1" dirty="0" smtClean="0"/>
              <a:t>Up to Ten - </a:t>
            </a:r>
            <a:r>
              <a:rPr lang="en-US" b="1" dirty="0" err="1" smtClean="0"/>
              <a:t>Boowa</a:t>
            </a:r>
            <a:r>
              <a:rPr lang="en-US" b="1" dirty="0" smtClean="0"/>
              <a:t> and </a:t>
            </a:r>
            <a:r>
              <a:rPr lang="en-US" b="1" dirty="0" err="1" smtClean="0"/>
              <a:t>Kwala</a:t>
            </a:r>
            <a:r>
              <a:rPr lang="en-US" dirty="0" smtClean="0"/>
              <a:t> </a:t>
            </a:r>
            <a:r>
              <a:rPr lang="en-US" dirty="0" smtClean="0">
                <a:hlinkClick r:id="rId7"/>
              </a:rPr>
              <a:t>http://www.boowakwala.com/</a:t>
            </a:r>
            <a:r>
              <a:rPr lang="en-US" dirty="0" smtClean="0"/>
              <a:t>  Overwhelming in its riches. This is fun: </a:t>
            </a:r>
            <a:r>
              <a:rPr lang="en-US" i="1" dirty="0" smtClean="0"/>
              <a:t>Can You Walk Like a  Duck Song</a:t>
            </a:r>
            <a:r>
              <a:rPr lang="en-US" dirty="0" smtClean="0"/>
              <a:t> </a:t>
            </a:r>
            <a:r>
              <a:rPr lang="en-US" u="sng" dirty="0" smtClean="0">
                <a:hlinkClick r:id="rId8"/>
              </a:rPr>
              <a:t>http://www.uptoten.com/kids/boowakwala-adventures-ducks-ducksong.html</a:t>
            </a:r>
            <a:r>
              <a:rPr lang="en-US" dirty="0" smtClean="0"/>
              <a:t>  400+ games and new ones each day. Choose from 11 Sorting games from the easy </a:t>
            </a:r>
            <a:r>
              <a:rPr lang="en-US" i="1" dirty="0" smtClean="0"/>
              <a:t>Shells</a:t>
            </a:r>
            <a:r>
              <a:rPr lang="en-US" dirty="0" smtClean="0"/>
              <a:t> to the harder </a:t>
            </a:r>
            <a:r>
              <a:rPr lang="en-US" i="1" dirty="0" smtClean="0"/>
              <a:t>Birds on a Wire</a:t>
            </a:r>
            <a:r>
              <a:rPr lang="en-US" dirty="0" smtClean="0"/>
              <a:t>. </a:t>
            </a:r>
            <a:r>
              <a:rPr lang="en-US" u="sng" dirty="0" smtClean="0">
                <a:hlinkClick r:id="rId9"/>
              </a:rPr>
              <a:t>http://www.uptoten.com/kids/boowakwala-navigation-gamesindex.html</a:t>
            </a:r>
            <a:r>
              <a:rPr lang="en-US" dirty="0" smtClean="0"/>
              <a:t> Turkey Tic </a:t>
            </a:r>
            <a:r>
              <a:rPr lang="en-US" dirty="0" err="1" smtClean="0"/>
              <a:t>Tac</a:t>
            </a:r>
            <a:r>
              <a:rPr lang="en-US" dirty="0" smtClean="0"/>
              <a:t> Toe has great sound effects!;-) </a:t>
            </a:r>
          </a:p>
          <a:p>
            <a:endParaRPr lang="en-US" dirty="0"/>
          </a:p>
        </p:txBody>
      </p:sp>
    </p:spTree>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Grades 3-5</a:t>
            </a:r>
            <a:endParaRPr lang="en-US" dirty="0"/>
          </a:p>
        </p:txBody>
      </p:sp>
      <p:sp>
        <p:nvSpPr>
          <p:cNvPr id="3" name="Content Placeholder 2"/>
          <p:cNvSpPr>
            <a:spLocks noGrp="1"/>
          </p:cNvSpPr>
          <p:nvPr>
            <p:ph idx="1"/>
          </p:nvPr>
        </p:nvSpPr>
        <p:spPr/>
        <p:txBody>
          <a:bodyPr>
            <a:normAutofit lnSpcReduction="10000"/>
          </a:bodyPr>
          <a:lstStyle/>
          <a:p>
            <a:r>
              <a:rPr lang="en-US" u="sng" dirty="0" smtClean="0">
                <a:hlinkClick r:id="rId2"/>
              </a:rPr>
              <a:t>http://www.primarygames.com/curriculum/math.htm</a:t>
            </a:r>
            <a:r>
              <a:rPr lang="en-US" dirty="0" smtClean="0"/>
              <a:t> </a:t>
            </a:r>
          </a:p>
          <a:p>
            <a:r>
              <a:rPr lang="en-US" dirty="0" smtClean="0"/>
              <a:t>Count us In      </a:t>
            </a:r>
            <a:r>
              <a:rPr lang="en-US" u="sng" dirty="0" smtClean="0">
                <a:hlinkClick r:id="rId3"/>
              </a:rPr>
              <a:t>http://www.abc.net.au/countusin/games.htm</a:t>
            </a:r>
            <a:r>
              <a:rPr lang="en-US" dirty="0" smtClean="0"/>
              <a:t>  </a:t>
            </a:r>
          </a:p>
          <a:p>
            <a:r>
              <a:rPr lang="en-US" dirty="0" smtClean="0"/>
              <a:t>Math Playground  </a:t>
            </a:r>
            <a:r>
              <a:rPr lang="en-US" u="sng" dirty="0" smtClean="0">
                <a:hlinkClick r:id="rId4"/>
              </a:rPr>
              <a:t>http://www.mathplayground.com/games.html</a:t>
            </a:r>
            <a:endParaRPr lang="en-US" dirty="0" smtClean="0"/>
          </a:p>
          <a:p>
            <a:r>
              <a:rPr lang="en-US" dirty="0" smtClean="0"/>
              <a:t>Academic Skills Builder   </a:t>
            </a:r>
            <a:r>
              <a:rPr lang="en-US" u="sng" dirty="0" smtClean="0">
                <a:hlinkClick r:id="rId5"/>
              </a:rPr>
              <a:t>http://www.arcademicskillbuilders.com/games.htm</a:t>
            </a:r>
            <a:endParaRPr lang="en-US" dirty="0" smtClean="0"/>
          </a:p>
          <a:p>
            <a:endParaRPr lang="en-US" dirty="0" smtClean="0"/>
          </a:p>
        </p:txBody>
      </p:sp>
    </p:spTree>
  </p:cSld>
  <p:clrMapOvr>
    <a:masterClrMapping/>
  </p:clrMapOvr>
  <p:transitio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Arts Grades 3-5</a:t>
            </a:r>
            <a:endParaRPr lang="en-US" dirty="0"/>
          </a:p>
        </p:txBody>
      </p:sp>
      <p:sp>
        <p:nvSpPr>
          <p:cNvPr id="3" name="Content Placeholder 2"/>
          <p:cNvSpPr>
            <a:spLocks noGrp="1"/>
          </p:cNvSpPr>
          <p:nvPr>
            <p:ph idx="1"/>
          </p:nvPr>
        </p:nvSpPr>
        <p:spPr/>
        <p:txBody>
          <a:bodyPr>
            <a:normAutofit lnSpcReduction="10000"/>
          </a:bodyPr>
          <a:lstStyle/>
          <a:p>
            <a:r>
              <a:rPr lang="en-US" u="sng" dirty="0" smtClean="0">
                <a:hlinkClick r:id="rId2"/>
              </a:rPr>
              <a:t>http://www.primarygames.com/curriculum/language_arts.htm</a:t>
            </a:r>
            <a:endParaRPr lang="en-US" u="sng" dirty="0" smtClean="0"/>
          </a:p>
          <a:p>
            <a:r>
              <a:rPr lang="en-US" dirty="0" smtClean="0"/>
              <a:t>Academic Skills Builder   </a:t>
            </a:r>
            <a:r>
              <a:rPr lang="en-US" u="sng" dirty="0" smtClean="0">
                <a:hlinkClick r:id="rId3"/>
              </a:rPr>
              <a:t>http://www.arcademicskillbuilders.com/games.htm</a:t>
            </a:r>
            <a:endParaRPr lang="en-US" u="sng" dirty="0" smtClean="0"/>
          </a:p>
          <a:p>
            <a:r>
              <a:rPr lang="en-US" dirty="0" err="1" smtClean="0"/>
              <a:t>Wordmaster</a:t>
            </a:r>
            <a:r>
              <a:rPr lang="en-US" dirty="0" smtClean="0"/>
              <a:t>  Vocabulary game – have to identify the word missing from the sentence. </a:t>
            </a:r>
          </a:p>
          <a:p>
            <a:r>
              <a:rPr lang="en-US" dirty="0" smtClean="0">
                <a:hlinkClick r:id="rId4"/>
              </a:rPr>
              <a:t>http://www.onlinemathlearning.com/vocabulary-games.html</a:t>
            </a:r>
            <a:endParaRPr lang="en-US" dirty="0" smtClean="0"/>
          </a:p>
          <a:p>
            <a:endParaRPr lang="en-US" dirty="0" smtClean="0"/>
          </a:p>
          <a:p>
            <a:endParaRPr lang="en-US" dirty="0" smtClean="0"/>
          </a:p>
          <a:p>
            <a:endParaRPr lang="en-US" dirty="0"/>
          </a:p>
        </p:txBody>
      </p:sp>
    </p:spTree>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Grades 3-5</a:t>
            </a:r>
            <a:endParaRPr lang="en-US" dirty="0"/>
          </a:p>
        </p:txBody>
      </p:sp>
      <p:sp>
        <p:nvSpPr>
          <p:cNvPr id="3" name="Content Placeholder 2"/>
          <p:cNvSpPr>
            <a:spLocks noGrp="1"/>
          </p:cNvSpPr>
          <p:nvPr>
            <p:ph idx="1"/>
          </p:nvPr>
        </p:nvSpPr>
        <p:spPr/>
        <p:txBody>
          <a:bodyPr/>
          <a:lstStyle/>
          <a:p>
            <a:r>
              <a:rPr lang="en-US" u="sng" dirty="0" smtClean="0">
                <a:hlinkClick r:id="rId2"/>
              </a:rPr>
              <a:t>http://www.primarygames.com/curriculum/science.htm</a:t>
            </a:r>
            <a:endParaRPr lang="en-US" u="sng" dirty="0" smtClean="0"/>
          </a:p>
          <a:p>
            <a:r>
              <a:rPr lang="en-US" dirty="0" smtClean="0"/>
              <a:t>Science Museum  </a:t>
            </a:r>
            <a:r>
              <a:rPr lang="en-US" dirty="0" err="1" smtClean="0"/>
              <a:t>Launchball</a:t>
            </a:r>
            <a:r>
              <a:rPr lang="en-US" dirty="0" smtClean="0"/>
              <a:t>  </a:t>
            </a:r>
            <a:r>
              <a:rPr lang="en-US" u="sng" dirty="0" smtClean="0">
                <a:hlinkClick r:id="rId3"/>
              </a:rPr>
              <a:t>http://www.sciencemuseum.org.uk/launchpad/launchball/</a:t>
            </a:r>
            <a:endParaRPr lang="en-US" u="sng" dirty="0" smtClean="0"/>
          </a:p>
          <a:p>
            <a:r>
              <a:rPr lang="en-US" dirty="0" smtClean="0"/>
              <a:t>The Children’s Museum of Indianapolis  </a:t>
            </a:r>
            <a:r>
              <a:rPr lang="en-US" u="sng" dirty="0" smtClean="0">
                <a:hlinkClick r:id="rId4"/>
              </a:rPr>
              <a:t>http://www.childrensmuseum.org/games/grades_3-5.htm</a:t>
            </a:r>
            <a:endParaRPr lang="en-US" dirty="0" smtClean="0"/>
          </a:p>
          <a:p>
            <a:endParaRPr lang="en-US" dirty="0" smtClean="0"/>
          </a:p>
          <a:p>
            <a:endParaRPr lang="en-US" dirty="0" smtClean="0"/>
          </a:p>
          <a:p>
            <a:endParaRPr lang="en-US" dirty="0"/>
          </a:p>
        </p:txBody>
      </p:sp>
    </p:spTree>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Grades 6-8</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Chaos game (hard!)  </a:t>
            </a:r>
            <a:r>
              <a:rPr lang="en-US" u="sng" dirty="0" smtClean="0">
                <a:hlinkClick r:id="rId2"/>
              </a:rPr>
              <a:t>http://math.bu.edu/DYSYS/applets/chaos-game.html</a:t>
            </a:r>
            <a:endParaRPr lang="en-US" dirty="0" smtClean="0"/>
          </a:p>
          <a:p>
            <a:r>
              <a:rPr lang="en-US" dirty="0" smtClean="0"/>
              <a:t>Education 4 Kids  </a:t>
            </a:r>
            <a:r>
              <a:rPr lang="en-US" u="sng" dirty="0" smtClean="0">
                <a:hlinkClick r:id="rId3"/>
              </a:rPr>
              <a:t>http://edu4kids.com/index.php?TB=1&amp;page=12</a:t>
            </a:r>
            <a:endParaRPr lang="en-US" dirty="0" smtClean="0"/>
          </a:p>
          <a:p>
            <a:r>
              <a:rPr lang="en-US" dirty="0" smtClean="0"/>
              <a:t>Fido  </a:t>
            </a:r>
            <a:r>
              <a:rPr lang="en-US" u="sng" dirty="0" smtClean="0">
                <a:hlinkClick r:id="rId4"/>
              </a:rPr>
              <a:t>http://www.digicc.com/fido/</a:t>
            </a:r>
            <a:endParaRPr lang="en-US" dirty="0" smtClean="0"/>
          </a:p>
          <a:p>
            <a:r>
              <a:rPr lang="en-US" dirty="0" smtClean="0"/>
              <a:t>Lego Box Game  </a:t>
            </a:r>
            <a:r>
              <a:rPr lang="en-US" u="sng" dirty="0" smtClean="0">
                <a:hlinkClick r:id="rId5"/>
              </a:rPr>
              <a:t>http://www.lego.com/build/junkbot/junkbot.asp?x=x&amp;login=0</a:t>
            </a:r>
            <a:endParaRPr lang="en-US" dirty="0" smtClean="0"/>
          </a:p>
          <a:p>
            <a:r>
              <a:rPr lang="en-US" dirty="0" smtClean="0"/>
              <a:t>Pig   </a:t>
            </a:r>
            <a:r>
              <a:rPr lang="en-US" u="sng" dirty="0" smtClean="0">
                <a:hlinkClick r:id="rId6"/>
              </a:rPr>
              <a:t>http://cs.gettysburg.edu/projects/pig/index.html</a:t>
            </a:r>
            <a:endParaRPr lang="en-US" dirty="0" smtClean="0"/>
          </a:p>
          <a:p>
            <a:r>
              <a:rPr lang="en-US" dirty="0" err="1" smtClean="0"/>
              <a:t>Timez</a:t>
            </a:r>
            <a:r>
              <a:rPr lang="en-US" dirty="0" smtClean="0"/>
              <a:t> Attack </a:t>
            </a:r>
            <a:r>
              <a:rPr lang="en-US" dirty="0" smtClean="0">
                <a:hlinkClick r:id="rId7"/>
              </a:rPr>
              <a:t>http://www.bigbrainz.com/</a:t>
            </a:r>
            <a:endParaRPr lang="en-US" dirty="0" smtClean="0"/>
          </a:p>
          <a:p>
            <a:endParaRPr lang="en-US" dirty="0" smtClean="0"/>
          </a:p>
        </p:txBody>
      </p:sp>
    </p:spTree>
  </p:cSld>
  <p:clrMapOvr>
    <a:masterClrMapping/>
  </p:clrMapOvr>
  <p:transitio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Grades 6-8</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BBC Science Games and Activities  </a:t>
            </a:r>
            <a:r>
              <a:rPr lang="en-US" u="sng" dirty="0" smtClean="0">
                <a:hlinkClick r:id="rId2"/>
              </a:rPr>
              <a:t>http://www.bbc.co.uk/science/humanbody/body/index.shtml?nervous</a:t>
            </a:r>
            <a:endParaRPr lang="en-US" dirty="0" smtClean="0"/>
          </a:p>
          <a:p>
            <a:r>
              <a:rPr lang="en-US" dirty="0" smtClean="0"/>
              <a:t>Jefferson Labs </a:t>
            </a:r>
            <a:r>
              <a:rPr lang="en-US" u="sng" dirty="0" smtClean="0">
                <a:hlinkClick r:id="rId3"/>
              </a:rPr>
              <a:t>http://education.jlab.org/indexpages/elementgames.php</a:t>
            </a:r>
            <a:endParaRPr lang="en-US" dirty="0" smtClean="0"/>
          </a:p>
          <a:p>
            <a:r>
              <a:rPr lang="en-US" dirty="0" smtClean="0">
                <a:hlinkClick r:id="rId4"/>
              </a:rPr>
              <a:t>Line Rider Game</a:t>
            </a:r>
            <a:r>
              <a:rPr lang="en-US" dirty="0" smtClean="0"/>
              <a:t> </a:t>
            </a:r>
            <a:r>
              <a:rPr lang="en-US" dirty="0" smtClean="0">
                <a:hlinkClick r:id="rId5"/>
              </a:rPr>
              <a:t>http://linerider.com/play-line-rider-online</a:t>
            </a:r>
            <a:endParaRPr lang="en-US" dirty="0" smtClean="0"/>
          </a:p>
          <a:p>
            <a:r>
              <a:rPr lang="en-US" dirty="0" smtClean="0"/>
              <a:t>Line Rider 2 </a:t>
            </a:r>
            <a:r>
              <a:rPr lang="en-US" dirty="0" smtClean="0">
                <a:hlinkClick r:id="rId6"/>
              </a:rPr>
              <a:t>http://www.linerider.eu/game36.php</a:t>
            </a:r>
            <a:endParaRPr lang="en-US" dirty="0" smtClean="0"/>
          </a:p>
          <a:p>
            <a:endParaRPr lang="en-US" dirty="0" smtClean="0"/>
          </a:p>
          <a:p>
            <a:r>
              <a:rPr lang="en-US" dirty="0" smtClean="0"/>
              <a:t>Science News for Kids   </a:t>
            </a:r>
            <a:r>
              <a:rPr lang="en-US" u="sng" dirty="0" smtClean="0">
                <a:hlinkClick r:id="rId7"/>
              </a:rPr>
              <a:t>http://www.sciencenewsforkids.org/pages/gamezone/</a:t>
            </a:r>
            <a:endParaRPr lang="en-US" dirty="0" smtClean="0"/>
          </a:p>
          <a:p>
            <a:r>
              <a:rPr lang="en-US" dirty="0" smtClean="0"/>
              <a:t>The River City Science Inquiry Project  </a:t>
            </a:r>
            <a:r>
              <a:rPr lang="en-US" u="sng" dirty="0" smtClean="0">
                <a:hlinkClick r:id="rId8"/>
              </a:rPr>
              <a:t>http://muve.gse.harvard.edu/muvees2003/index.html</a:t>
            </a:r>
            <a:endParaRPr lang="en-US" dirty="0" smtClean="0"/>
          </a:p>
          <a:p>
            <a:endParaRPr lang="en-US" dirty="0" smtClean="0"/>
          </a:p>
          <a:p>
            <a:endParaRPr lang="en-US" dirty="0"/>
          </a:p>
        </p:txBody>
      </p:sp>
    </p:spTree>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Arts Grades 6-8</a:t>
            </a:r>
            <a:endParaRPr lang="en-US" dirty="0"/>
          </a:p>
        </p:txBody>
      </p:sp>
      <p:sp>
        <p:nvSpPr>
          <p:cNvPr id="3" name="Content Placeholder 2"/>
          <p:cNvSpPr>
            <a:spLocks noGrp="1"/>
          </p:cNvSpPr>
          <p:nvPr>
            <p:ph idx="1"/>
          </p:nvPr>
        </p:nvSpPr>
        <p:spPr/>
        <p:txBody>
          <a:bodyPr/>
          <a:lstStyle/>
          <a:p>
            <a:r>
              <a:rPr lang="en-US" dirty="0" smtClean="0"/>
              <a:t>Free Rice Site   </a:t>
            </a:r>
            <a:r>
              <a:rPr lang="en-US" u="sng" dirty="0" smtClean="0">
                <a:hlinkClick r:id="rId2"/>
              </a:rPr>
              <a:t>http://www.freerice.com/index.php</a:t>
            </a:r>
            <a:endParaRPr lang="en-US" u="sng" dirty="0" smtClean="0"/>
          </a:p>
          <a:p>
            <a:r>
              <a:rPr lang="en-US" dirty="0" smtClean="0"/>
              <a:t>20 Questions   </a:t>
            </a:r>
            <a:r>
              <a:rPr lang="en-US" u="sng" dirty="0" smtClean="0">
                <a:hlinkClick r:id="rId3"/>
              </a:rPr>
              <a:t>http://www.20q.net/</a:t>
            </a:r>
            <a:endParaRPr lang="en-US" dirty="0" smtClean="0"/>
          </a:p>
          <a:p>
            <a:r>
              <a:rPr lang="en-US" dirty="0" smtClean="0"/>
              <a:t>BBC Numeracy and Literacy games at all levels  Lots of audio. </a:t>
            </a:r>
          </a:p>
          <a:p>
            <a:r>
              <a:rPr lang="en-US" u="sng" smtClean="0">
                <a:hlinkClick r:id="rId4"/>
              </a:rPr>
              <a:t>http://www.bbc.co.uk/schools/ks1bitesize/numeracy/sequences/index.shtml</a:t>
            </a:r>
            <a:endParaRPr lang="en-US" smtClean="0"/>
          </a:p>
          <a:p>
            <a:endParaRPr lang="en-US" dirty="0"/>
          </a:p>
        </p:txBody>
      </p:sp>
    </p:spTree>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914400"/>
          </a:xfrm>
        </p:spPr>
        <p:txBody>
          <a:bodyPr>
            <a:normAutofit fontScale="90000"/>
          </a:bodyPr>
          <a:lstStyle/>
          <a:p>
            <a:r>
              <a:rPr lang="en-US" b="1" dirty="0" smtClean="0">
                <a:hlinkClick r:id="rId2"/>
              </a:rPr>
              <a:t>Game Classroom - K-6 Math and Language Arts Games</a:t>
            </a:r>
            <a:r>
              <a:rPr lang="en-US" b="1" dirty="0" smtClean="0"/>
              <a:t> </a:t>
            </a:r>
            <a:br>
              <a:rPr lang="en-US" b="1" dirty="0" smtClean="0"/>
            </a:br>
            <a:endParaRPr lang="en-US" dirty="0"/>
          </a:p>
        </p:txBody>
      </p:sp>
      <p:sp>
        <p:nvSpPr>
          <p:cNvPr id="3" name="Content Placeholder 2"/>
          <p:cNvSpPr>
            <a:spLocks noGrp="1"/>
          </p:cNvSpPr>
          <p:nvPr>
            <p:ph idx="1"/>
          </p:nvPr>
        </p:nvSpPr>
        <p:spPr>
          <a:xfrm>
            <a:off x="457200" y="2057400"/>
            <a:ext cx="8229600" cy="4572000"/>
          </a:xfrm>
        </p:spPr>
        <p:txBody>
          <a:bodyPr>
            <a:normAutofit fontScale="70000" lnSpcReduction="20000"/>
          </a:bodyPr>
          <a:lstStyle/>
          <a:p>
            <a:r>
              <a:rPr lang="en-US" dirty="0" smtClean="0">
                <a:hlinkClick r:id="rId3"/>
              </a:rPr>
              <a:t>Game Classroom</a:t>
            </a:r>
            <a:r>
              <a:rPr lang="en-US" dirty="0" smtClean="0"/>
              <a:t> is an educational games website catering to the K-6 market. </a:t>
            </a:r>
            <a:r>
              <a:rPr lang="en-US" dirty="0" smtClean="0">
                <a:hlinkClick r:id="rId3"/>
              </a:rPr>
              <a:t>Game Classroom</a:t>
            </a:r>
            <a:r>
              <a:rPr lang="en-US" dirty="0" smtClean="0"/>
              <a:t> offers mathematics games and language arts games. Games can be found by selecting a grade level and then a subject area. Both the mathematics and language arts categories are subdivided into specific focus areas. Some of the games are unique to Game Classroom and some are games that are used on other sites.</a:t>
            </a:r>
            <a:br>
              <a:rPr lang="en-US" dirty="0" smtClean="0"/>
            </a:br>
            <a:r>
              <a:rPr lang="en-US" dirty="0" smtClean="0"/>
              <a:t/>
            </a:r>
            <a:br>
              <a:rPr lang="en-US" dirty="0" smtClean="0"/>
            </a:br>
            <a:r>
              <a:rPr lang="en-US" dirty="0" smtClean="0"/>
              <a:t>In addition to the games, </a:t>
            </a:r>
            <a:r>
              <a:rPr lang="en-US" dirty="0" smtClean="0">
                <a:hlinkClick r:id="rId3"/>
              </a:rPr>
              <a:t>Game Classroom</a:t>
            </a:r>
            <a:r>
              <a:rPr lang="en-US" dirty="0" smtClean="0"/>
              <a:t> offers a "homework help" section for each grade level and content area. In the homework help sections are sample problems and questions, how-to guides, links to other help websites, and links to games related to the help topic.</a:t>
            </a:r>
            <a:br>
              <a:rPr lang="en-US" dirty="0" smtClean="0"/>
            </a:br>
            <a:r>
              <a:rPr lang="en-US" dirty="0" smtClean="0"/>
              <a:t/>
            </a:r>
            <a:br>
              <a:rPr lang="en-US" dirty="0" smtClean="0"/>
            </a:br>
            <a:endParaRPr lang="en-US" dirty="0" smtClean="0"/>
          </a:p>
          <a:p>
            <a:endParaRPr lang="en-US" dirty="0"/>
          </a:p>
        </p:txBody>
      </p:sp>
    </p:spTree>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Areas of learning in which games can contribute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5105400"/>
          </a:xfrm>
        </p:spPr>
        <p:txBody>
          <a:bodyPr>
            <a:normAutofit/>
          </a:bodyPr>
          <a:lstStyle/>
          <a:p>
            <a:r>
              <a:rPr lang="en-US" sz="2000" dirty="0" smtClean="0">
                <a:latin typeface="Times New Roman" pitchFamily="18" charset="0"/>
                <a:cs typeface="Times New Roman" pitchFamily="18" charset="0"/>
              </a:rPr>
              <a:t>Personal </a:t>
            </a:r>
            <a:r>
              <a:rPr lang="en-US" sz="2000" dirty="0">
                <a:latin typeface="Times New Roman" pitchFamily="18" charset="0"/>
                <a:cs typeface="Times New Roman" pitchFamily="18" charset="0"/>
              </a:rPr>
              <a:t>and social development</a:t>
            </a:r>
          </a:p>
          <a:p>
            <a:pPr lvl="1">
              <a:buNone/>
            </a:pPr>
            <a:r>
              <a:rPr lang="en-US" sz="2000" dirty="0" smtClean="0">
                <a:latin typeface="Times New Roman" pitchFamily="18" charset="0"/>
                <a:cs typeface="Times New Roman" pitchFamily="18" charset="0"/>
              </a:rPr>
              <a:t>      Provide </a:t>
            </a:r>
            <a:r>
              <a:rPr lang="en-US" sz="2000" dirty="0">
                <a:latin typeface="Times New Roman" pitchFamily="18" charset="0"/>
                <a:cs typeface="Times New Roman" pitchFamily="18" charset="0"/>
              </a:rPr>
              <a:t>interest and motivation to learn</a:t>
            </a:r>
            <a:br>
              <a:rPr lang="en-US" sz="2000" dirty="0">
                <a:latin typeface="Times New Roman" pitchFamily="18" charset="0"/>
                <a:cs typeface="Times New Roman" pitchFamily="18" charset="0"/>
              </a:rPr>
            </a:br>
            <a:r>
              <a:rPr lang="en-US" sz="2000" dirty="0" smtClean="0">
                <a:latin typeface="Times New Roman" pitchFamily="18" charset="0"/>
                <a:cs typeface="Times New Roman" pitchFamily="18" charset="0"/>
              </a:rPr>
              <a:t> Maintain </a:t>
            </a:r>
            <a:r>
              <a:rPr lang="en-US" sz="2000" dirty="0">
                <a:latin typeface="Times New Roman" pitchFamily="18" charset="0"/>
                <a:cs typeface="Times New Roman" pitchFamily="18" charset="0"/>
              </a:rPr>
              <a:t>attention and concentration</a:t>
            </a:r>
            <a:br>
              <a:rPr lang="en-US" sz="2000" dirty="0">
                <a:latin typeface="Times New Roman" pitchFamily="18" charset="0"/>
                <a:cs typeface="Times New Roman" pitchFamily="18" charset="0"/>
              </a:rPr>
            </a:b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Creative development</a:t>
            </a:r>
          </a:p>
          <a:p>
            <a:pPr lvl="1">
              <a:buNone/>
            </a:pPr>
            <a:r>
              <a:rPr lang="en-US" sz="2000" dirty="0" smtClean="0">
                <a:latin typeface="Times New Roman" pitchFamily="18" charset="0"/>
                <a:cs typeface="Times New Roman" pitchFamily="18" charset="0"/>
              </a:rPr>
              <a:t>       Respond </a:t>
            </a:r>
            <a:r>
              <a:rPr lang="en-US" sz="2000" dirty="0">
                <a:latin typeface="Times New Roman" pitchFamily="18" charset="0"/>
                <a:cs typeface="Times New Roman" pitchFamily="18" charset="0"/>
              </a:rPr>
              <a:t>in a variety of ways</a:t>
            </a:r>
            <a:br>
              <a:rPr lang="en-US" sz="2000" dirty="0">
                <a:latin typeface="Times New Roman" pitchFamily="18" charset="0"/>
                <a:cs typeface="Times New Roman" pitchFamily="18" charset="0"/>
              </a:rPr>
            </a:br>
            <a:r>
              <a:rPr lang="en-US" sz="2000" dirty="0" smtClean="0">
                <a:latin typeface="Times New Roman" pitchFamily="18" charset="0"/>
                <a:cs typeface="Times New Roman" pitchFamily="18" charset="0"/>
              </a:rPr>
              <a:t>  Students use </a:t>
            </a:r>
            <a:r>
              <a:rPr lang="en-US" sz="2000" dirty="0">
                <a:latin typeface="Times New Roman" pitchFamily="18" charset="0"/>
                <a:cs typeface="Times New Roman" pitchFamily="18" charset="0"/>
              </a:rPr>
              <a:t>their imagination in art and </a:t>
            </a:r>
            <a:r>
              <a:rPr lang="en-US" sz="2000" dirty="0" smtClean="0">
                <a:latin typeface="Times New Roman" pitchFamily="18" charset="0"/>
                <a:cs typeface="Times New Roman" pitchFamily="18" charset="0"/>
              </a:rPr>
              <a:t>design, </a:t>
            </a:r>
            <a:r>
              <a:rPr lang="en-US" sz="2000" dirty="0">
                <a:latin typeface="Times New Roman" pitchFamily="18" charset="0"/>
                <a:cs typeface="Times New Roman" pitchFamily="18" charset="0"/>
              </a:rPr>
              <a:t>music, and stories</a:t>
            </a:r>
          </a:p>
          <a:p>
            <a:r>
              <a:rPr lang="en-US" sz="2000" dirty="0" smtClean="0">
                <a:latin typeface="Times New Roman" pitchFamily="18" charset="0"/>
                <a:cs typeface="Times New Roman" pitchFamily="18" charset="0"/>
              </a:rPr>
              <a:t>Increase students Knowledge </a:t>
            </a:r>
            <a:r>
              <a:rPr lang="en-US" sz="2000" dirty="0">
                <a:latin typeface="Times New Roman" pitchFamily="18" charset="0"/>
                <a:cs typeface="Times New Roman" pitchFamily="18" charset="0"/>
              </a:rPr>
              <a:t>and understanding of the </a:t>
            </a:r>
            <a:r>
              <a:rPr lang="en-US" sz="2000" dirty="0" smtClean="0">
                <a:latin typeface="Times New Roman" pitchFamily="18" charset="0"/>
                <a:cs typeface="Times New Roman" pitchFamily="18" charset="0"/>
              </a:rPr>
              <a:t>world</a:t>
            </a:r>
            <a:endParaRPr lang="en-US" sz="1600"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en-US" sz="8000" dirty="0" smtClean="0"/>
              <a:t>More Games</a:t>
            </a:r>
            <a:endParaRPr lang="en-US" sz="8000" dirty="0"/>
          </a:p>
        </p:txBody>
      </p:sp>
    </p:spTree>
  </p:cSld>
  <p:clrMapOvr>
    <a:masterClrMapping/>
  </p:clrMapOvr>
  <p:transitio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a:rPr>
              <a:t>Build Your Own Educational Games</a:t>
            </a:r>
            <a:r>
              <a:rPr lang="en-US" b="1" dirty="0" smtClean="0"/>
              <a:t>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3"/>
              </a:rPr>
              <a:t>ClassTools.net</a:t>
            </a:r>
            <a:r>
              <a:rPr lang="en-US" dirty="0" smtClean="0"/>
              <a:t> is a free service teachers can use to create their own educational games. Games made on </a:t>
            </a:r>
            <a:r>
              <a:rPr lang="en-US" dirty="0" smtClean="0">
                <a:hlinkClick r:id="rId3"/>
              </a:rPr>
              <a:t>ClassTools.net</a:t>
            </a:r>
            <a:r>
              <a:rPr lang="en-US" dirty="0" smtClean="0"/>
              <a:t> can be shared via email or embedded into a blog or website. (Yet another reason for having a class website or blog). </a:t>
            </a:r>
            <a:r>
              <a:rPr lang="en-US" dirty="0" smtClean="0">
                <a:hlinkClick r:id="rId3"/>
              </a:rPr>
              <a:t>ClassTools.net</a:t>
            </a:r>
            <a:r>
              <a:rPr lang="en-US" dirty="0" smtClean="0"/>
              <a:t> provides fifteen easy to use templates with which teachers can make educational games for their students. There are also pre-made games on </a:t>
            </a:r>
            <a:r>
              <a:rPr lang="en-US" dirty="0" smtClean="0">
                <a:hlinkClick r:id="rId3"/>
              </a:rPr>
              <a:t>ClassTools.net</a:t>
            </a:r>
            <a:r>
              <a:rPr lang="en-US" dirty="0" smtClean="0"/>
              <a:t> which teachers will find useful.</a:t>
            </a:r>
            <a:br>
              <a:rPr lang="en-US" dirty="0" smtClean="0"/>
            </a:br>
            <a:r>
              <a:rPr lang="en-US" dirty="0" smtClean="0"/>
              <a:t/>
            </a:r>
            <a:br>
              <a:rPr lang="en-US" dirty="0" smtClean="0"/>
            </a:br>
            <a:r>
              <a:rPr lang="en-US" b="1" dirty="0" smtClean="0"/>
              <a:t>Applications for Educators</a:t>
            </a:r>
            <a:br>
              <a:rPr lang="en-US" b="1" dirty="0" smtClean="0"/>
            </a:br>
            <a:r>
              <a:rPr lang="en-US" dirty="0" smtClean="0"/>
              <a:t>Games and puzzles are good review tools for students. The templates on </a:t>
            </a:r>
            <a:r>
              <a:rPr lang="en-US" dirty="0" smtClean="0">
                <a:hlinkClick r:id="rId3"/>
              </a:rPr>
              <a:t>ClassTools.net</a:t>
            </a:r>
            <a:r>
              <a:rPr lang="en-US" dirty="0" smtClean="0"/>
              <a:t> are flexible enough to be used with students of most grade levels and content areas. Rather than relying on pre-made games from expensive textbook publishers take advantage of the flexibility of the </a:t>
            </a:r>
            <a:r>
              <a:rPr lang="en-US" dirty="0" smtClean="0">
                <a:hlinkClick r:id="rId3"/>
              </a:rPr>
              <a:t>ClassTools.net</a:t>
            </a:r>
            <a:r>
              <a:rPr lang="en-US" dirty="0" smtClean="0"/>
              <a:t> templates to create games specific to your curriculum and your students.</a:t>
            </a:r>
          </a:p>
          <a:p>
            <a:endParaRPr lang="en-US" dirty="0"/>
          </a:p>
        </p:txBody>
      </p:sp>
    </p:spTree>
  </p:cSld>
  <p:clrMapOvr>
    <a:masterClrMapping/>
  </p:clrMapOvr>
  <p:transition spd="med">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hlinkClick r:id="rId2"/>
              </a:rPr>
              <a:t>Technology for Teachers</a:t>
            </a:r>
            <a:r>
              <a:rPr lang="en-US" dirty="0" smtClean="0"/>
              <a:t>.</a:t>
            </a:r>
            <a:br>
              <a:rPr lang="en-US" dirty="0" smtClean="0"/>
            </a:br>
            <a:r>
              <a:rPr lang="en-US" dirty="0" smtClean="0"/>
              <a:t/>
            </a:r>
            <a:br>
              <a:rPr lang="en-US" dirty="0" smtClean="0"/>
            </a:br>
            <a:r>
              <a:rPr lang="en-US" dirty="0" smtClean="0">
                <a:hlinkClick r:id="rId3"/>
              </a:rPr>
              <a:t>Ghost Blasters, Math Blasters - A Fun Math Game</a:t>
            </a:r>
            <a:r>
              <a:rPr lang="en-US" dirty="0" smtClean="0"/>
              <a:t/>
            </a:r>
            <a:br>
              <a:rPr lang="en-US" dirty="0" smtClean="0"/>
            </a:br>
            <a:r>
              <a:rPr lang="en-US" dirty="0" smtClean="0"/>
              <a:t/>
            </a:r>
            <a:br>
              <a:rPr lang="en-US" dirty="0" smtClean="0"/>
            </a:br>
            <a:r>
              <a:rPr lang="en-US" dirty="0" smtClean="0">
                <a:hlinkClick r:id="rId4"/>
              </a:rPr>
              <a:t>Find Country</a:t>
            </a:r>
            <a:r>
              <a:rPr lang="en-US" dirty="0" smtClean="0"/>
              <a:t/>
            </a:r>
            <a:br>
              <a:rPr lang="en-US" dirty="0" smtClean="0"/>
            </a:br>
            <a:r>
              <a:rPr lang="en-US" dirty="0" smtClean="0"/>
              <a:t/>
            </a:r>
            <a:br>
              <a:rPr lang="en-US" dirty="0" smtClean="0"/>
            </a:br>
            <a:r>
              <a:rPr lang="en-US" dirty="0" smtClean="0">
                <a:hlinkClick r:id="rId5"/>
              </a:rPr>
              <a:t>Play the Cash Cab Quizzes</a:t>
            </a:r>
            <a:r>
              <a:rPr lang="en-US" dirty="0" smtClean="0"/>
              <a:t/>
            </a:r>
            <a:br>
              <a:rPr lang="en-US" dirty="0" smtClean="0"/>
            </a:br>
            <a:r>
              <a:rPr lang="en-US" dirty="0" smtClean="0">
                <a:hlinkClick r:id="rId6"/>
              </a:rPr>
              <a:t/>
            </a:r>
            <a:br>
              <a:rPr lang="en-US" dirty="0" smtClean="0">
                <a:hlinkClick r:id="rId6"/>
              </a:rPr>
            </a:br>
            <a:r>
              <a:rPr lang="en-US" dirty="0" smtClean="0">
                <a:hlinkClick r:id="rId6"/>
              </a:rPr>
              <a:t>Grammar Ninja</a:t>
            </a:r>
            <a:r>
              <a:rPr lang="en-US" dirty="0" smtClean="0"/>
              <a:t/>
            </a:r>
            <a:br>
              <a:rPr lang="en-US" dirty="0" smtClean="0"/>
            </a:br>
            <a:r>
              <a:rPr lang="en-US" dirty="0" smtClean="0">
                <a:hlinkClick r:id="rId7"/>
              </a:rPr>
              <a:t/>
            </a:r>
            <a:br>
              <a:rPr lang="en-US" dirty="0" smtClean="0">
                <a:hlinkClick r:id="rId7"/>
              </a:rPr>
            </a:br>
            <a:r>
              <a:rPr lang="en-US" dirty="0" smtClean="0">
                <a:hlinkClick r:id="rId7"/>
              </a:rPr>
              <a:t>Get the Glass Promotes Healthy Choices</a:t>
            </a:r>
            <a:r>
              <a:rPr lang="en-US" dirty="0" smtClean="0"/>
              <a:t/>
            </a:r>
            <a:br>
              <a:rPr lang="en-US" dirty="0" smtClean="0"/>
            </a:br>
            <a:r>
              <a:rPr lang="en-US" dirty="0" smtClean="0"/>
              <a:t/>
            </a:r>
            <a:br>
              <a:rPr lang="en-US" dirty="0" smtClean="0"/>
            </a:br>
            <a:r>
              <a:rPr lang="en-US" dirty="0" smtClean="0">
                <a:hlinkClick r:id="rId8"/>
              </a:rPr>
              <a:t>Games for the Brain</a:t>
            </a:r>
            <a:r>
              <a:rPr lang="en-US" dirty="0" smtClean="0"/>
              <a:t/>
            </a:r>
            <a:br>
              <a:rPr lang="en-US" dirty="0" smtClean="0"/>
            </a:br>
            <a:r>
              <a:rPr lang="en-US" dirty="0" smtClean="0"/>
              <a:t/>
            </a:r>
            <a:br>
              <a:rPr lang="en-US" dirty="0" smtClean="0"/>
            </a:br>
            <a:r>
              <a:rPr lang="en-US" dirty="0" smtClean="0">
                <a:hlinkClick r:id="rId9"/>
              </a:rPr>
              <a:t>What's In That Wagon? - An Oregon Trail Activity</a:t>
            </a:r>
            <a:r>
              <a:rPr lang="en-US" dirty="0" smtClean="0"/>
              <a:t/>
            </a:r>
            <a:br>
              <a:rPr lang="en-US" dirty="0" smtClean="0"/>
            </a:br>
            <a:r>
              <a:rPr lang="en-US" dirty="0" smtClean="0"/>
              <a:t/>
            </a:r>
            <a:br>
              <a:rPr lang="en-US" dirty="0" smtClean="0"/>
            </a:br>
            <a:r>
              <a:rPr lang="en-US" dirty="0" smtClean="0">
                <a:hlinkClick r:id="rId10"/>
              </a:rPr>
              <a:t>Math Moves U</a:t>
            </a:r>
            <a:r>
              <a:rPr lang="en-US" dirty="0" smtClean="0"/>
              <a:t/>
            </a:r>
            <a:br>
              <a:rPr lang="en-US" dirty="0" smtClean="0"/>
            </a:br>
            <a:r>
              <a:rPr lang="en-US" dirty="0" smtClean="0"/>
              <a:t/>
            </a:r>
            <a:br>
              <a:rPr lang="en-US" dirty="0" smtClean="0"/>
            </a:br>
            <a:r>
              <a:rPr lang="en-US" dirty="0" smtClean="0">
                <a:hlinkClick r:id="rId11"/>
              </a:rPr>
              <a:t>Pest World for Kids</a:t>
            </a:r>
            <a:r>
              <a:rPr lang="en-US" dirty="0" smtClean="0"/>
              <a:t/>
            </a:r>
            <a:br>
              <a:rPr lang="en-US" dirty="0" smtClean="0"/>
            </a:br>
            <a:r>
              <a:rPr lang="en-US" dirty="0" smtClean="0"/>
              <a:t/>
            </a:r>
            <a:br>
              <a:rPr lang="en-US" dirty="0" smtClean="0"/>
            </a:br>
            <a:r>
              <a:rPr lang="en-US" dirty="0" smtClean="0">
                <a:hlinkClick r:id="rId12"/>
              </a:rPr>
              <a:t>Five Fun Spelling Games</a:t>
            </a:r>
            <a:endParaRPr lang="en-US" dirty="0"/>
          </a:p>
        </p:txBody>
      </p:sp>
    </p:spTree>
  </p:cSld>
  <p:clrMapOvr>
    <a:masterClrMapping/>
  </p:clrMapOvr>
  <p:transitio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err="1" smtClean="0"/>
              <a:t>UMapper</a:t>
            </a:r>
            <a:endParaRPr lang="en-US" dirty="0"/>
          </a:p>
        </p:txBody>
      </p:sp>
      <p:sp>
        <p:nvSpPr>
          <p:cNvPr id="3" name="Content Placeholder 2"/>
          <p:cNvSpPr>
            <a:spLocks noGrp="1"/>
          </p:cNvSpPr>
          <p:nvPr>
            <p:ph idx="1"/>
          </p:nvPr>
        </p:nvSpPr>
        <p:spPr/>
        <p:txBody>
          <a:bodyPr>
            <a:normAutofit fontScale="92500" lnSpcReduction="20000"/>
          </a:bodyPr>
          <a:lstStyle/>
          <a:p>
            <a:r>
              <a:rPr lang="en-US" b="1" cap="all" dirty="0" err="1" smtClean="0"/>
              <a:t>UMapper</a:t>
            </a:r>
            <a:r>
              <a:rPr lang="en-US" b="1" cap="all" dirty="0" smtClean="0"/>
              <a:t> is a geography game that harnesses the mapping features of Microsoft's Virtual Earth to make learning geography fun. </a:t>
            </a:r>
          </a:p>
          <a:p>
            <a:r>
              <a:rPr lang="en-US" b="1" cap="all" dirty="0" smtClean="0"/>
              <a:t>There are 2 versions: </a:t>
            </a:r>
            <a:r>
              <a:rPr lang="en-US" b="1" cap="all" dirty="0" smtClean="0">
                <a:hlinkClick r:id="rId2"/>
              </a:rPr>
              <a:t>States</a:t>
            </a:r>
            <a:r>
              <a:rPr lang="en-US" b="1" cap="all" dirty="0" smtClean="0"/>
              <a:t> and </a:t>
            </a:r>
            <a:r>
              <a:rPr lang="en-US" b="1" cap="all" dirty="0" smtClean="0">
                <a:hlinkClick r:id="rId3"/>
              </a:rPr>
              <a:t>Countries and Capitals</a:t>
            </a:r>
            <a:r>
              <a:rPr lang="en-US" b="1" cap="all" dirty="0" smtClean="0"/>
              <a:t>. These are free, easy to use, and a lot of fun. The ability to score points is a feature that will keep kids coming back again and again. This is a game best suited for ages 8 and up</a:t>
            </a:r>
            <a:br>
              <a:rPr lang="en-US" b="1" cap="all" dirty="0" smtClean="0"/>
            </a:br>
            <a:endParaRPr lang="en-US" dirty="0"/>
          </a:p>
        </p:txBody>
      </p:sp>
    </p:spTree>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Owl &amp; Mouse</a:t>
            </a:r>
            <a:endParaRPr lang="en-US" dirty="0"/>
          </a:p>
        </p:txBody>
      </p:sp>
      <p:sp>
        <p:nvSpPr>
          <p:cNvPr id="3" name="Content Placeholder 2"/>
          <p:cNvSpPr>
            <a:spLocks noGrp="1"/>
          </p:cNvSpPr>
          <p:nvPr>
            <p:ph idx="1"/>
          </p:nvPr>
        </p:nvSpPr>
        <p:spPr/>
        <p:txBody>
          <a:bodyPr/>
          <a:lstStyle/>
          <a:p>
            <a:r>
              <a:rPr lang="en-US" dirty="0" smtClean="0">
                <a:hlinkClick r:id="rId2"/>
              </a:rPr>
              <a:t>Owl &amp; Mouse</a:t>
            </a:r>
            <a:r>
              <a:rPr lang="en-US" dirty="0" smtClean="0"/>
              <a:t> provides good, free educational software and web activities for students. Owl &amp; Mouse offers sixteen online </a:t>
            </a:r>
            <a:r>
              <a:rPr lang="en-US" dirty="0" smtClean="0">
                <a:hlinkClick r:id="rId3"/>
              </a:rPr>
              <a:t>map puzzles</a:t>
            </a:r>
            <a:r>
              <a:rPr lang="en-US" dirty="0" smtClean="0"/>
              <a:t>. </a:t>
            </a:r>
          </a:p>
          <a:p>
            <a:r>
              <a:rPr lang="en-US" dirty="0" smtClean="0"/>
              <a:t>The </a:t>
            </a:r>
            <a:r>
              <a:rPr lang="en-US" dirty="0" smtClean="0">
                <a:hlinkClick r:id="rId3"/>
              </a:rPr>
              <a:t>map puzzles </a:t>
            </a:r>
            <a:r>
              <a:rPr lang="en-US" dirty="0" smtClean="0"/>
              <a:t>present students with outlined pieces to drag and drop into position on a blank map. See the screen capture below.</a:t>
            </a:r>
            <a:endParaRPr lang="en-US" dirty="0"/>
          </a:p>
        </p:txBody>
      </p:sp>
    </p:spTree>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Law Focused Education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hlinkClick r:id="rId2"/>
              </a:rPr>
              <a:t>Law Focused Education</a:t>
            </a:r>
            <a:r>
              <a:rPr lang="en-US" dirty="0" smtClean="0"/>
              <a:t>, has developed some good games about US Government. </a:t>
            </a:r>
            <a:r>
              <a:rPr lang="en-US" dirty="0" smtClean="0">
                <a:hlinkClick r:id="rId2"/>
              </a:rPr>
              <a:t>Law Focused Education</a:t>
            </a:r>
            <a:r>
              <a:rPr lang="en-US" dirty="0" smtClean="0"/>
              <a:t> has thirteen games that could be used in Civics and Social Studies classrooms across the United States. There are three additional games that are specific to Texas.</a:t>
            </a:r>
            <a:br>
              <a:rPr lang="en-US" dirty="0" smtClean="0"/>
            </a:br>
            <a:r>
              <a:rPr lang="en-US" dirty="0" smtClean="0"/>
              <a:t/>
            </a:r>
            <a:br>
              <a:rPr lang="en-US" dirty="0" smtClean="0"/>
            </a:br>
            <a:r>
              <a:rPr lang="en-US" dirty="0" smtClean="0"/>
              <a:t>The games offered by </a:t>
            </a:r>
            <a:r>
              <a:rPr lang="en-US" dirty="0" smtClean="0">
                <a:hlinkClick r:id="rId2"/>
              </a:rPr>
              <a:t>Law Focused Education</a:t>
            </a:r>
            <a:r>
              <a:rPr lang="en-US" dirty="0" smtClean="0"/>
              <a:t> cover topics like the Bill of Rights, the US Constitution, the Declaration of Independence, and the Branches of Government. One topic addressed by </a:t>
            </a:r>
            <a:r>
              <a:rPr lang="en-US" dirty="0" smtClean="0">
                <a:hlinkClick r:id="rId2"/>
              </a:rPr>
              <a:t>Law Focused Education</a:t>
            </a:r>
            <a:r>
              <a:rPr lang="en-US" dirty="0" smtClean="0"/>
              <a:t> that you don't often see turned into a game is Federalists v. Anti-Federalists. </a:t>
            </a:r>
            <a:endParaRPr lang="en-US" dirty="0"/>
          </a:p>
        </p:txBody>
      </p:sp>
    </p:spTree>
  </p:cSld>
  <p:clrMapOvr>
    <a:masterClrMapping/>
  </p:clrMapOvr>
  <p:transitio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hlinkClick r:id="rId2"/>
              </a:rPr>
              <a:t>Crickweb</a:t>
            </a:r>
            <a:r>
              <a:rPr lang="en-US" b="1" dirty="0" smtClean="0">
                <a:hlinkClick r:id="rId2"/>
              </a:rPr>
              <a:t> - Games for Young Learners</a:t>
            </a:r>
            <a:endParaRPr lang="en-US" dirty="0"/>
          </a:p>
        </p:txBody>
      </p:sp>
      <p:sp>
        <p:nvSpPr>
          <p:cNvPr id="3" name="Content Placeholder 2"/>
          <p:cNvSpPr>
            <a:spLocks noGrp="1"/>
          </p:cNvSpPr>
          <p:nvPr>
            <p:ph idx="1"/>
          </p:nvPr>
        </p:nvSpPr>
        <p:spPr/>
        <p:txBody>
          <a:bodyPr>
            <a:normAutofit fontScale="62500" lnSpcReduction="20000"/>
          </a:bodyPr>
          <a:lstStyle/>
          <a:p>
            <a:endParaRPr lang="en-US" b="1" dirty="0" smtClean="0"/>
          </a:p>
          <a:p>
            <a:r>
              <a:rPr lang="en-US" dirty="0" err="1" smtClean="0">
                <a:hlinkClick r:id="rId3"/>
              </a:rPr>
              <a:t>Crickweb</a:t>
            </a:r>
            <a:r>
              <a:rPr lang="en-US" dirty="0" smtClean="0"/>
              <a:t> is a UK-based website offering a good collection of simple games for young learners. On </a:t>
            </a:r>
            <a:r>
              <a:rPr lang="en-US" dirty="0" err="1" smtClean="0">
                <a:hlinkClick r:id="rId3"/>
              </a:rPr>
              <a:t>Crickweb</a:t>
            </a:r>
            <a:r>
              <a:rPr lang="en-US" dirty="0" smtClean="0"/>
              <a:t> you can find games for students to practice and learn the basics of numeracy, literacy, geography, history, and science. There is also a collection of games for used on Promethean whiteboards.</a:t>
            </a:r>
            <a:br>
              <a:rPr lang="en-US" dirty="0" smtClean="0"/>
            </a:br>
            <a:r>
              <a:rPr lang="en-US" dirty="0" smtClean="0"/>
              <a:t/>
            </a:r>
            <a:br>
              <a:rPr lang="en-US" dirty="0" smtClean="0"/>
            </a:br>
            <a:r>
              <a:rPr lang="en-US" b="1" dirty="0" smtClean="0"/>
              <a:t>Applications for Education</a:t>
            </a:r>
            <a:br>
              <a:rPr lang="en-US" b="1" dirty="0" smtClean="0"/>
            </a:br>
            <a:r>
              <a:rPr lang="en-US" dirty="0" smtClean="0"/>
              <a:t>Educational games can be useful for students to practice their skills individually. You may want to link </a:t>
            </a:r>
            <a:r>
              <a:rPr lang="en-US" dirty="0" err="1" smtClean="0">
                <a:hlinkClick r:id="rId3"/>
              </a:rPr>
              <a:t>Crickweb</a:t>
            </a:r>
            <a:r>
              <a:rPr lang="en-US" dirty="0" smtClean="0"/>
              <a:t> to your classroom website for parents to access at home with their children. </a:t>
            </a: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dirty="0" smtClean="0"/>
              <a:t/>
            </a:r>
            <a:br>
              <a:rPr lang="en-US" dirty="0" smtClean="0"/>
            </a:br>
            <a:r>
              <a:rPr lang="en-US" dirty="0" smtClean="0"/>
              <a:t/>
            </a:r>
            <a:br>
              <a:rPr lang="en-US" dirty="0" smtClean="0"/>
            </a:br>
            <a:endParaRPr lang="en-US" dirty="0"/>
          </a:p>
        </p:txBody>
      </p:sp>
    </p:spTree>
  </p:cSld>
  <p:clrMapOvr>
    <a:masterClrMapping/>
  </p:clrMapOvr>
  <p:transition spd="med">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fontScale="90000"/>
          </a:bodyPr>
          <a:lstStyle/>
          <a:p>
            <a:r>
              <a:rPr lang="en-US" b="1" dirty="0" smtClean="0">
                <a:hlinkClick r:id="rId2"/>
              </a:rPr>
              <a:t>e-Learning for Kids - Dozens of Activities</a:t>
            </a:r>
            <a:r>
              <a:rPr lang="en-US" b="1" dirty="0" smtClean="0"/>
              <a:t> </a:t>
            </a:r>
            <a:br>
              <a:rPr lang="en-US" b="1"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3"/>
              </a:rPr>
              <a:t>e-Learning for Kids</a:t>
            </a:r>
            <a:r>
              <a:rPr lang="en-US" dirty="0" smtClean="0"/>
              <a:t> offers dozens of courses for students ages five through twelve. </a:t>
            </a:r>
            <a:r>
              <a:rPr lang="en-US" dirty="0" smtClean="0">
                <a:hlinkClick r:id="rId3"/>
              </a:rPr>
              <a:t>e-Learning for Kids</a:t>
            </a:r>
            <a:r>
              <a:rPr lang="en-US" dirty="0" smtClean="0"/>
              <a:t> uses the term "courses" to describe what they offer, but "game" or "interactive lesson" would be a more appropriate description. </a:t>
            </a:r>
            <a:r>
              <a:rPr lang="en-US" dirty="0" smtClean="0">
                <a:hlinkClick r:id="rId3"/>
              </a:rPr>
              <a:t>e-Learning for Kids</a:t>
            </a:r>
            <a:r>
              <a:rPr lang="en-US" dirty="0" smtClean="0"/>
              <a:t> offers activities in math, language arts, science, computer skills, health and life skills, and ESL/EFL. Courses are listed with a brief description and a recommended age group. e-Learning for Kids is available in English, Spanish, French, and Portuguese.</a:t>
            </a:r>
            <a:br>
              <a:rPr lang="en-US" dirty="0" smtClean="0"/>
            </a:br>
            <a:r>
              <a:rPr lang="en-US" dirty="0" smtClean="0"/>
              <a:t/>
            </a:r>
            <a:br>
              <a:rPr lang="en-US" dirty="0" smtClean="0"/>
            </a:br>
            <a:r>
              <a:rPr lang="en-US" b="1" dirty="0" smtClean="0"/>
              <a:t>Applications for Education</a:t>
            </a:r>
            <a:br>
              <a:rPr lang="en-US" b="1" dirty="0" smtClean="0"/>
            </a:br>
            <a:r>
              <a:rPr lang="en-US" dirty="0" smtClean="0">
                <a:hlinkClick r:id="rId3"/>
              </a:rPr>
              <a:t>e-Learning for Kids</a:t>
            </a:r>
            <a:r>
              <a:rPr lang="en-US" dirty="0" smtClean="0"/>
              <a:t> has something to offer just about every elementary school aged student. Most of the activities are designed for individual or paired use, but there are some that could adapted for use as a classroom activity on an interactive whiteboard.</a:t>
            </a:r>
            <a:endParaRPr lang="en-US" dirty="0"/>
          </a:p>
        </p:txBody>
      </p:sp>
    </p:spTree>
  </p:cSld>
  <p:clrMapOvr>
    <a:masterClrMapping/>
  </p:clrMapOvr>
  <p:transition spd="med">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a:rPr>
              <a:t>XP Math - Math Games, Videos, and More</a:t>
            </a:r>
            <a:r>
              <a:rPr lang="en-US" b="1" dirty="0" smtClean="0"/>
              <a:t> </a:t>
            </a:r>
            <a:endParaRPr lang="en-US" dirty="0"/>
          </a:p>
        </p:txBody>
      </p:sp>
      <p:sp>
        <p:nvSpPr>
          <p:cNvPr id="3" name="Content Placeholder 2"/>
          <p:cNvSpPr>
            <a:spLocks noGrp="1"/>
          </p:cNvSpPr>
          <p:nvPr>
            <p:ph idx="1"/>
          </p:nvPr>
        </p:nvSpPr>
        <p:spPr/>
        <p:txBody>
          <a:bodyPr>
            <a:normAutofit fontScale="62500" lnSpcReduction="20000"/>
          </a:bodyPr>
          <a:lstStyle/>
          <a:p>
            <a:r>
              <a:rPr lang="en-US" u="sng" dirty="0" smtClean="0">
                <a:hlinkClick r:id="rId3"/>
              </a:rPr>
              <a:t>XP Math</a:t>
            </a:r>
            <a:r>
              <a:rPr lang="en-US" u="sng" dirty="0" smtClean="0"/>
              <a:t> </a:t>
            </a:r>
            <a:r>
              <a:rPr lang="en-US" dirty="0" smtClean="0"/>
              <a:t>is a good place to find math games, math videos, math worksheets, and math e-books. The </a:t>
            </a:r>
            <a:r>
              <a:rPr lang="en-US" dirty="0" smtClean="0">
                <a:hlinkClick r:id="rId4"/>
              </a:rPr>
              <a:t>games section</a:t>
            </a:r>
            <a:r>
              <a:rPr lang="en-US" dirty="0" smtClean="0"/>
              <a:t> of XP Math offers games for basic arithmetic, algebra, geometry, and probability. Create an account on </a:t>
            </a:r>
            <a:r>
              <a:rPr lang="en-US" dirty="0" smtClean="0">
                <a:hlinkClick r:id="rId3"/>
              </a:rPr>
              <a:t>XP Math</a:t>
            </a:r>
            <a:r>
              <a:rPr lang="en-US" dirty="0" smtClean="0"/>
              <a:t> and you can keep track of your scores. In the </a:t>
            </a:r>
            <a:r>
              <a:rPr lang="en-US" dirty="0" smtClean="0">
                <a:hlinkClick r:id="rId5"/>
              </a:rPr>
              <a:t>teacher resources</a:t>
            </a:r>
            <a:r>
              <a:rPr lang="en-US" dirty="0" smtClean="0"/>
              <a:t> section of XP Math you can find eleven e-books about teaching mathematics. The highlight of the </a:t>
            </a:r>
            <a:r>
              <a:rPr lang="en-US" dirty="0" smtClean="0">
                <a:hlinkClick r:id="rId6"/>
              </a:rPr>
              <a:t>XP Math worksheets</a:t>
            </a:r>
            <a:r>
              <a:rPr lang="en-US" dirty="0" smtClean="0"/>
              <a:t> is </a:t>
            </a:r>
            <a:r>
              <a:rPr lang="en-US" dirty="0" smtClean="0">
                <a:hlinkClick r:id="rId7"/>
              </a:rPr>
              <a:t>1001 Math Problems</a:t>
            </a:r>
            <a:r>
              <a:rPr lang="en-US" dirty="0" smtClean="0"/>
              <a:t>. XP Math's </a:t>
            </a:r>
            <a:r>
              <a:rPr lang="en-US" dirty="0" smtClean="0">
                <a:hlinkClick r:id="rId8"/>
              </a:rPr>
              <a:t>video section</a:t>
            </a:r>
            <a:r>
              <a:rPr lang="en-US" dirty="0" smtClean="0"/>
              <a:t> offers three videos, two of which are divided into six to ten segments a piece. These videos are geared toward an elementary and middle school audience.</a:t>
            </a:r>
            <a:br>
              <a:rPr lang="en-US" dirty="0" smtClean="0"/>
            </a:br>
            <a:r>
              <a:rPr lang="en-US" dirty="0" smtClean="0"/>
              <a:t/>
            </a:r>
            <a:br>
              <a:rPr lang="en-US" dirty="0" smtClean="0"/>
            </a:br>
            <a:r>
              <a:rPr lang="en-US" b="1" dirty="0" smtClean="0"/>
              <a:t>Applications for Education</a:t>
            </a:r>
            <a:br>
              <a:rPr lang="en-US" b="1" dirty="0" smtClean="0"/>
            </a:br>
            <a:r>
              <a:rPr lang="en-US" dirty="0" smtClean="0">
                <a:hlinkClick r:id="rId3"/>
              </a:rPr>
              <a:t>XP Math</a:t>
            </a:r>
            <a:r>
              <a:rPr lang="en-US" dirty="0" smtClean="0"/>
              <a:t> is a good resource for locating mathematics activities that students can use on their own. The games section allows students to record their scores to measure their progress. The teacher resource and worksheet sections provide mathematics teachers with activities they can use when they can't get their students online. </a:t>
            </a:r>
          </a:p>
          <a:p>
            <a:endParaRPr lang="en-US" dirty="0"/>
          </a:p>
        </p:txBody>
      </p:sp>
    </p:spTree>
  </p:cSld>
  <p:clrMapOvr>
    <a:masterClrMapping/>
  </p:clrMapOvr>
  <p:transition spd="med">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fontScale="90000"/>
          </a:bodyPr>
          <a:lstStyle/>
          <a:p>
            <a:r>
              <a:rPr lang="en-US" b="1" dirty="0" smtClean="0">
                <a:hlinkClick r:id="rId2"/>
              </a:rPr>
              <a:t>World Food </a:t>
            </a:r>
            <a:r>
              <a:rPr lang="en-US" b="1" dirty="0" err="1" smtClean="0">
                <a:hlinkClick r:id="rId2"/>
              </a:rPr>
              <a:t>Programme</a:t>
            </a:r>
            <a:r>
              <a:rPr lang="en-US" b="1" dirty="0" smtClean="0">
                <a:hlinkClick r:id="rId2"/>
              </a:rPr>
              <a:t> - Lesson Plans and Games</a:t>
            </a:r>
            <a:r>
              <a:rPr lang="en-US" b="1" dirty="0" smtClean="0"/>
              <a:t> </a:t>
            </a:r>
            <a:br>
              <a:rPr lang="en-US" b="1" dirty="0" smtClean="0"/>
            </a:br>
            <a:endParaRPr lang="en-US" dirty="0"/>
          </a:p>
        </p:txBody>
      </p:sp>
      <p:sp>
        <p:nvSpPr>
          <p:cNvPr id="3" name="Content Placeholder 2"/>
          <p:cNvSpPr>
            <a:spLocks noGrp="1"/>
          </p:cNvSpPr>
          <p:nvPr>
            <p:ph idx="1"/>
          </p:nvPr>
        </p:nvSpPr>
        <p:spPr/>
        <p:txBody>
          <a:bodyPr>
            <a:normAutofit fontScale="92500" lnSpcReduction="10000"/>
          </a:bodyPr>
          <a:lstStyle/>
          <a:p>
            <a:endParaRPr lang="en-US" dirty="0" smtClean="0"/>
          </a:p>
          <a:p>
            <a:r>
              <a:rPr lang="en-US" dirty="0" smtClean="0"/>
              <a:t>The </a:t>
            </a:r>
            <a:r>
              <a:rPr lang="en-US" dirty="0" smtClean="0">
                <a:hlinkClick r:id="rId3"/>
              </a:rPr>
              <a:t>United Nations' World Food </a:t>
            </a:r>
            <a:r>
              <a:rPr lang="en-US" dirty="0" err="1" smtClean="0">
                <a:hlinkClick r:id="rId3"/>
              </a:rPr>
              <a:t>Programme's</a:t>
            </a:r>
            <a:r>
              <a:rPr lang="en-US" dirty="0" smtClean="0"/>
              <a:t> website has excellent resources for learning about world hunger and fighting world hunger. </a:t>
            </a:r>
          </a:p>
          <a:p>
            <a:r>
              <a:rPr lang="en-US" dirty="0" smtClean="0">
                <a:hlinkClick r:id="rId3"/>
              </a:rPr>
              <a:t>World Food </a:t>
            </a:r>
            <a:r>
              <a:rPr lang="en-US" dirty="0" err="1" smtClean="0">
                <a:hlinkClick r:id="rId3"/>
              </a:rPr>
              <a:t>Programme's</a:t>
            </a:r>
            <a:r>
              <a:rPr lang="en-US" dirty="0" smtClean="0"/>
              <a:t> website offers students a large selection of educational online games and activities. The games are categorized by age group. Some of the games, like </a:t>
            </a:r>
            <a:r>
              <a:rPr lang="en-US" dirty="0" smtClean="0">
                <a:hlinkClick r:id="rId4"/>
              </a:rPr>
              <a:t>Food Force</a:t>
            </a:r>
            <a:r>
              <a:rPr lang="en-US" dirty="0" smtClean="0"/>
              <a:t>, are about world hunger while other games are more general in nature.</a:t>
            </a:r>
            <a:endParaRPr lang="en-US" dirty="0"/>
          </a:p>
        </p:txBody>
      </p:sp>
    </p:spTree>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Areas of learning in which games can contribute</a:t>
            </a:r>
            <a:endParaRPr lang="en-US" dirty="0"/>
          </a:p>
        </p:txBody>
      </p:sp>
      <p:sp>
        <p:nvSpPr>
          <p:cNvPr id="3" name="Content Placeholder 2"/>
          <p:cNvSpPr>
            <a:spLocks noGrp="1"/>
          </p:cNvSpPr>
          <p:nvPr>
            <p:ph idx="1"/>
          </p:nvPr>
        </p:nvSpPr>
        <p:spPr/>
        <p:txBody>
          <a:bodyPr/>
          <a:lstStyle/>
          <a:p>
            <a:r>
              <a:rPr lang="en-US" sz="2000" dirty="0" smtClean="0">
                <a:latin typeface="Times New Roman" pitchFamily="18" charset="0"/>
                <a:cs typeface="Times New Roman" pitchFamily="18" charset="0"/>
              </a:rPr>
              <a:t>Physical development</a:t>
            </a:r>
          </a:p>
          <a:p>
            <a:pPr lvl="2">
              <a:buNone/>
            </a:pPr>
            <a:r>
              <a:rPr lang="en-US" sz="2000" dirty="0" smtClean="0">
                <a:latin typeface="Times New Roman" pitchFamily="18" charset="0"/>
                <a:cs typeface="Times New Roman" pitchFamily="18" charset="0"/>
              </a:rPr>
              <a:t>Fine motor control can be developed with the increased refinement in using a mouse for navigation and selecting objects</a:t>
            </a:r>
          </a:p>
          <a:p>
            <a:r>
              <a:rPr lang="en-US" sz="2000" dirty="0" smtClean="0">
                <a:latin typeface="Times New Roman" pitchFamily="18" charset="0"/>
                <a:cs typeface="Times New Roman" pitchFamily="18" charset="0"/>
              </a:rPr>
              <a:t>Language and literacy</a:t>
            </a:r>
          </a:p>
          <a:p>
            <a:pPr>
              <a:buNone/>
            </a:pPr>
            <a:r>
              <a:rPr lang="en-US" sz="2000" dirty="0" smtClean="0">
                <a:latin typeface="Times New Roman" pitchFamily="18" charset="0"/>
                <a:cs typeface="Times New Roman" pitchFamily="18" charset="0"/>
              </a:rPr>
              <a:t>               Encourage children to explain what is happening</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Use talk to organize, sequence and clarify thinking, ideas, feelings and events</a:t>
            </a:r>
          </a:p>
          <a:p>
            <a:r>
              <a:rPr lang="en-US" sz="2000" dirty="0" smtClean="0">
                <a:latin typeface="Times New Roman" pitchFamily="18" charset="0"/>
                <a:cs typeface="Times New Roman" pitchFamily="18" charset="0"/>
              </a:rPr>
              <a:t>Mathematical development</a:t>
            </a:r>
          </a:p>
          <a:p>
            <a:pPr lvl="2">
              <a:buNone/>
            </a:pPr>
            <a:r>
              <a:rPr lang="en-US" sz="2000" dirty="0" smtClean="0">
                <a:latin typeface="Times New Roman" pitchFamily="18" charset="0"/>
                <a:cs typeface="Times New Roman" pitchFamily="18" charset="0"/>
              </a:rPr>
              <a:t>Use everyday words to describe position, direction, etc.</a:t>
            </a:r>
            <a:endParaRPr lang="en-US" dirty="0"/>
          </a:p>
        </p:txBody>
      </p:sp>
    </p:spTree>
  </p:cSld>
  <p:clrMapOvr>
    <a:masterClrMapping/>
  </p:clrMapOvr>
  <p:transition spd="med">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a:rPr>
              <a:t>Expedition Africa - New TV Show and Online Game</a:t>
            </a:r>
            <a:r>
              <a:rPr lang="en-US" b="1" dirty="0" smtClean="0"/>
              <a:t> </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
            </a:r>
            <a:br>
              <a:rPr lang="en-US" dirty="0" smtClean="0"/>
            </a:br>
            <a:endParaRPr lang="en-US" b="1" dirty="0" smtClean="0"/>
          </a:p>
          <a:p>
            <a:r>
              <a:rPr lang="en-US" dirty="0" smtClean="0">
                <a:hlinkClick r:id="rId3"/>
              </a:rPr>
              <a:t>Expedition Africa</a:t>
            </a:r>
            <a:r>
              <a:rPr lang="en-US" dirty="0" smtClean="0"/>
              <a:t> is a new television show starting this weekend on the History Channel. The basic premise of the show is four adventurers traveling across 970 miles of African bush in Tanzania. According to the trailers, the show is not a contest as the four adventurers are working together without any sort of prize at the end. The four adventurers include a wildlife expert, a navigator, a survivalist, and a journalist.</a:t>
            </a:r>
            <a:br>
              <a:rPr lang="en-US" dirty="0" smtClean="0"/>
            </a:br>
            <a:r>
              <a:rPr lang="en-US" dirty="0" smtClean="0"/>
              <a:t/>
            </a:r>
            <a:br>
              <a:rPr lang="en-US" dirty="0" smtClean="0"/>
            </a:br>
            <a:r>
              <a:rPr lang="en-US" dirty="0" smtClean="0"/>
              <a:t>The </a:t>
            </a:r>
            <a:r>
              <a:rPr lang="en-US" dirty="0" smtClean="0">
                <a:hlinkClick r:id="rId3"/>
              </a:rPr>
              <a:t>Expedition Africa</a:t>
            </a:r>
            <a:r>
              <a:rPr lang="en-US" dirty="0" smtClean="0"/>
              <a:t> website has a game in which players try to travel 970 miles of African bush. Throughout the game players encounter natural obstacles and have to make decisions regarding course of travel and use of resources. In general the game could be described as Oregon Trail meets African bush. </a:t>
            </a:r>
            <a:br>
              <a:rPr lang="en-US" dirty="0" smtClean="0"/>
            </a:br>
            <a:r>
              <a:rPr lang="en-US" dirty="0" smtClean="0"/>
              <a:t/>
            </a:r>
            <a:br>
              <a:rPr lang="en-US" dirty="0" smtClean="0"/>
            </a:br>
            <a:r>
              <a:rPr lang="en-US" b="1" dirty="0" smtClean="0"/>
              <a:t>Applications for Education</a:t>
            </a:r>
            <a:br>
              <a:rPr lang="en-US" b="1" dirty="0" smtClean="0"/>
            </a:br>
            <a:r>
              <a:rPr lang="en-US" dirty="0" smtClean="0"/>
              <a:t>The </a:t>
            </a:r>
            <a:r>
              <a:rPr lang="en-US" dirty="0" smtClean="0">
                <a:hlinkClick r:id="rId3"/>
              </a:rPr>
              <a:t>Expedition Africa</a:t>
            </a:r>
            <a:r>
              <a:rPr lang="en-US" dirty="0" smtClean="0"/>
              <a:t> game could be a fun way for students to learn about the natural dangers of backcountry travel in Africa.</a:t>
            </a:r>
            <a:br>
              <a:rPr lang="en-US" dirty="0" smtClean="0"/>
            </a:br>
            <a:r>
              <a:rPr lang="en-US" dirty="0" smtClean="0"/>
              <a:t/>
            </a:r>
            <a:br>
              <a:rPr lang="en-US" dirty="0" smtClean="0"/>
            </a:br>
            <a:r>
              <a:rPr lang="en-US" b="1" dirty="0" smtClean="0"/>
              <a:t>Here is a related resource that may be of interest to you:</a:t>
            </a:r>
            <a:r>
              <a:rPr lang="en-US" dirty="0" smtClean="0"/>
              <a:t/>
            </a:r>
            <a:br>
              <a:rPr lang="en-US" dirty="0" smtClean="0"/>
            </a:br>
            <a:r>
              <a:rPr lang="en-US" dirty="0" smtClean="0">
                <a:hlinkClick r:id="rId4"/>
              </a:rPr>
              <a:t>Wild Earth TV - Live from the African Bush</a:t>
            </a:r>
            <a:endParaRPr lang="en-US" dirty="0"/>
          </a:p>
        </p:txBody>
      </p:sp>
    </p:spTree>
  </p:cSld>
  <p:clrMapOvr>
    <a:masterClrMapping/>
  </p:clrMapOvr>
  <p:transition spd="med">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fontScale="90000"/>
          </a:bodyPr>
          <a:lstStyle/>
          <a:p>
            <a:r>
              <a:rPr lang="en-US" b="1" dirty="0" smtClean="0">
                <a:hlinkClick r:id="rId2"/>
              </a:rPr>
              <a:t>Flags of the World from Taking it Global</a:t>
            </a:r>
            <a:r>
              <a:rPr lang="en-US" b="1" dirty="0" smtClean="0"/>
              <a:t> </a:t>
            </a:r>
            <a:br>
              <a:rPr lang="en-US" b="1"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3"/>
              </a:rPr>
              <a:t>Taking it Global</a:t>
            </a:r>
            <a:r>
              <a:rPr lang="en-US" dirty="0" smtClean="0"/>
              <a:t>, an organization for youth interested in global issues, has a small games section that includes a game based on the flags of the world. </a:t>
            </a:r>
            <a:r>
              <a:rPr lang="en-US" dirty="0" smtClean="0">
                <a:hlinkClick r:id="rId4"/>
              </a:rPr>
              <a:t>Flags of the World</a:t>
            </a:r>
            <a:r>
              <a:rPr lang="en-US" dirty="0" smtClean="0"/>
              <a:t> asks students to match flags to their respective countries. After matching each flag to its country students can click the "learn more" link to find more information about that country.</a:t>
            </a:r>
            <a:br>
              <a:rPr lang="en-US" dirty="0" smtClean="0"/>
            </a:br>
            <a:r>
              <a:rPr lang="en-US" dirty="0" smtClean="0"/>
              <a:t/>
            </a:r>
            <a:br>
              <a:rPr lang="en-US" dirty="0" smtClean="0"/>
            </a:br>
            <a:r>
              <a:rPr lang="en-US" dirty="0" smtClean="0"/>
              <a:t>Taking it Global is also the producer of </a:t>
            </a:r>
            <a:r>
              <a:rPr lang="en-US" dirty="0" err="1" smtClean="0">
                <a:hlinkClick r:id="rId5"/>
              </a:rPr>
              <a:t>Ayiti</a:t>
            </a:r>
            <a:r>
              <a:rPr lang="en-US" dirty="0" smtClean="0">
                <a:hlinkClick r:id="rId5"/>
              </a:rPr>
              <a:t>: The Cost of Life</a:t>
            </a:r>
            <a:r>
              <a:rPr lang="en-US" dirty="0" smtClean="0"/>
              <a:t> game</a:t>
            </a:r>
            <a:endParaRPr lang="en-US" dirty="0"/>
          </a:p>
        </p:txBody>
      </p:sp>
    </p:spTree>
  </p:cSld>
  <p:clrMapOvr>
    <a:masterClrMapping/>
  </p:clrMapOvr>
  <p:transition spd="med">
    <p:wipe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hlinkClick r:id="rId2"/>
              </a:rPr>
              <a:t>Stop Disasters - Disaster Simulation Game</a:t>
            </a:r>
            <a:endParaRPr lang="en-US" dirty="0"/>
          </a:p>
        </p:txBody>
      </p:sp>
      <p:sp>
        <p:nvSpPr>
          <p:cNvPr id="3" name="Content Placeholder 2"/>
          <p:cNvSpPr>
            <a:spLocks noGrp="1"/>
          </p:cNvSpPr>
          <p:nvPr>
            <p:ph idx="1"/>
          </p:nvPr>
        </p:nvSpPr>
        <p:spPr/>
        <p:txBody>
          <a:bodyPr>
            <a:normAutofit fontScale="77500" lnSpcReduction="20000"/>
          </a:bodyPr>
          <a:lstStyle/>
          <a:p>
            <a:endParaRPr lang="en-US" dirty="0" smtClean="0"/>
          </a:p>
          <a:p>
            <a:r>
              <a:rPr lang="en-US" dirty="0" smtClean="0">
                <a:hlinkClick r:id="rId3"/>
              </a:rPr>
              <a:t>http://www.stopdisastersgame.org/en/playgame.html</a:t>
            </a:r>
            <a:endParaRPr lang="en-US" dirty="0" smtClean="0"/>
          </a:p>
          <a:p>
            <a:pPr>
              <a:buNone/>
            </a:pPr>
            <a:endParaRPr lang="en-US" dirty="0" smtClean="0"/>
          </a:p>
          <a:p>
            <a:r>
              <a:rPr lang="en-US" b="1" dirty="0" smtClean="0">
                <a:hlinkClick r:id="rId4"/>
              </a:rPr>
              <a:t>Shape It Up - An Earth Changing Erosion Activity</a:t>
            </a:r>
            <a:r>
              <a:rPr lang="en-US" b="1" dirty="0" smtClean="0"/>
              <a:t> </a:t>
            </a:r>
          </a:p>
          <a:p>
            <a:r>
              <a:rPr lang="en-US" dirty="0" smtClean="0">
                <a:hlinkClick r:id="rId5"/>
              </a:rPr>
              <a:t>Shape It Up</a:t>
            </a:r>
            <a:r>
              <a:rPr lang="en-US" dirty="0" smtClean="0"/>
              <a:t> is one of many good educational games and activities on </a:t>
            </a:r>
            <a:r>
              <a:rPr lang="en-US" dirty="0" smtClean="0">
                <a:hlinkClick r:id="rId6"/>
              </a:rPr>
              <a:t>Kinetic City</a:t>
            </a:r>
            <a:r>
              <a:rPr lang="en-US" dirty="0" smtClean="0"/>
              <a:t>. </a:t>
            </a:r>
            <a:r>
              <a:rPr lang="en-US" dirty="0" smtClean="0">
                <a:hlinkClick r:id="rId5"/>
              </a:rPr>
              <a:t>Shape It Up</a:t>
            </a:r>
            <a:r>
              <a:rPr lang="en-US" dirty="0" smtClean="0"/>
              <a:t> is an activity that would be good for use in an elementary school Earth Science lesson. The activity presents students with "before" and "after" images of a piece of Earth. Students then have to select the force nature and the span of time it took to create the "after" picture. If students choose incorrectly, </a:t>
            </a:r>
            <a:r>
              <a:rPr lang="en-US" dirty="0" smtClean="0">
                <a:hlinkClick r:id="rId5"/>
              </a:rPr>
              <a:t>Shape It Up</a:t>
            </a:r>
            <a:r>
              <a:rPr lang="en-US" dirty="0" smtClean="0"/>
              <a:t> will tell the student and they can choose again.</a:t>
            </a:r>
            <a:br>
              <a:rPr lang="en-US" dirty="0" smtClean="0"/>
            </a:br>
            <a:endParaRPr lang="en-US" dirty="0" smtClean="0"/>
          </a:p>
          <a:p>
            <a:endParaRPr lang="en-US" dirty="0"/>
          </a:p>
        </p:txBody>
      </p:sp>
    </p:spTree>
  </p:cSld>
  <p:clrMapOvr>
    <a:masterClrMapping/>
  </p:clrMapOvr>
  <p:transition spd="med">
    <p:wipe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hlinkClick r:id="rId2"/>
              </a:rPr>
              <a:t>Playing History - History Games</a:t>
            </a:r>
            <a:r>
              <a:rPr lang="en-US" b="1" dirty="0" smtClean="0"/>
              <a:t>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3"/>
              </a:rPr>
              <a:t>Playing History</a:t>
            </a:r>
            <a:r>
              <a:rPr lang="en-US" dirty="0" smtClean="0"/>
              <a:t> is a collection of 128 games related to topics in US and World History as well as civics and geography. The games come from a variety of sources across the web. Feedback on every game and suggestions for future additions are welcomed by the hosts of the site. Visitors to </a:t>
            </a:r>
            <a:r>
              <a:rPr lang="en-US" dirty="0" smtClean="0">
                <a:hlinkClick r:id="rId3"/>
              </a:rPr>
              <a:t>Playing History</a:t>
            </a:r>
            <a:r>
              <a:rPr lang="en-US" dirty="0" smtClean="0"/>
              <a:t> can search for games by using the tag cloud, by using the search box, or just browse through the entire list. I clicked on the tag "Supreme Court" and found nine games that I could use next fall in my US Civics course.</a:t>
            </a:r>
            <a:br>
              <a:rPr lang="en-US" dirty="0" smtClean="0"/>
            </a:br>
            <a:r>
              <a:rPr lang="en-US" dirty="0" smtClean="0"/>
              <a:t/>
            </a:r>
            <a:br>
              <a:rPr lang="en-US" dirty="0" smtClean="0"/>
            </a:br>
            <a:r>
              <a:rPr lang="en-US" b="1" dirty="0" smtClean="0"/>
              <a:t>Applications for Education</a:t>
            </a:r>
            <a:br>
              <a:rPr lang="en-US" b="1" dirty="0" smtClean="0"/>
            </a:br>
            <a:r>
              <a:rPr lang="en-US" dirty="0" smtClean="0">
                <a:hlinkClick r:id="rId3"/>
              </a:rPr>
              <a:t>Playing History</a:t>
            </a:r>
            <a:r>
              <a:rPr lang="en-US" dirty="0" smtClean="0"/>
              <a:t> offers a wide array of educational games for use in elementary, middle, and high school social studies course. Find a game that matches your curriculum and add it to your classroom website or blog to provide your students with fun review activity that they can use at home or at school.</a:t>
            </a:r>
            <a:endParaRPr lang="en-US" dirty="0"/>
          </a:p>
        </p:txBody>
      </p:sp>
    </p:spTree>
  </p:cSld>
  <p:clrMapOvr>
    <a:masterClrMapping/>
  </p:clrMapOvr>
  <p:transition spd="med">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fontScale="90000"/>
          </a:bodyPr>
          <a:lstStyle/>
          <a:p>
            <a:r>
              <a:rPr lang="en-US" b="1" dirty="0" smtClean="0">
                <a:hlinkClick r:id="rId2"/>
              </a:rPr>
              <a:t>Smarty Games - Free Educational Games</a:t>
            </a:r>
            <a:r>
              <a:rPr lang="en-US" b="1" dirty="0" smtClean="0"/>
              <a:t> </a:t>
            </a:r>
            <a:br>
              <a:rPr lang="en-US" b="1"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3"/>
              </a:rPr>
              <a:t>Smarty Games</a:t>
            </a:r>
            <a:r>
              <a:rPr lang="en-US" dirty="0" smtClean="0"/>
              <a:t> is a new website designed for pre-K and elementary school students. </a:t>
            </a:r>
            <a:r>
              <a:rPr lang="en-US" dirty="0" smtClean="0">
                <a:hlinkClick r:id="rId3"/>
              </a:rPr>
              <a:t>Smarty Games</a:t>
            </a:r>
            <a:r>
              <a:rPr lang="en-US" dirty="0" smtClean="0"/>
              <a:t> features games for developing basic mathematics and reading skills. There are six mathematics games covering basic addition, subtraction, multiplication, and division. The reading section has two alphabet games and nine animated stories. In addition to the mathematics and reading activities, </a:t>
            </a:r>
            <a:r>
              <a:rPr lang="en-US" dirty="0" smtClean="0">
                <a:hlinkClick r:id="rId3"/>
              </a:rPr>
              <a:t>Smarty Games</a:t>
            </a:r>
            <a:r>
              <a:rPr lang="en-US" dirty="0" smtClean="0"/>
              <a:t> offers activities for learning to read a clock, puzzles, mazes, coloring activities. The site could be navigated by elementary school students while pre-K students would need some help getting started before using the activities on their own.</a:t>
            </a:r>
            <a:br>
              <a:rPr lang="en-US" dirty="0" smtClean="0"/>
            </a:br>
            <a:r>
              <a:rPr lang="en-US" dirty="0" smtClean="0"/>
              <a:t/>
            </a:r>
            <a:br>
              <a:rPr lang="en-US" dirty="0" smtClean="0"/>
            </a:br>
            <a:r>
              <a:rPr lang="en-US" b="1" dirty="0" smtClean="0"/>
              <a:t>Applications for Education</a:t>
            </a:r>
            <a:br>
              <a:rPr lang="en-US" b="1" dirty="0" smtClean="0"/>
            </a:br>
            <a:r>
              <a:rPr lang="en-US" dirty="0" smtClean="0">
                <a:hlinkClick r:id="rId3"/>
              </a:rPr>
              <a:t>Smarty Games</a:t>
            </a:r>
            <a:r>
              <a:rPr lang="en-US" dirty="0" smtClean="0"/>
              <a:t> could be a good site on which students can practice and develop mathematics and reading skills.</a:t>
            </a:r>
            <a:endParaRPr lang="en-US" dirty="0"/>
          </a:p>
        </p:txBody>
      </p:sp>
    </p:spTree>
  </p:cSld>
  <p:clrMapOvr>
    <a:masterClrMapping/>
  </p:clrMapOvr>
  <p:transition spd="med">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a:rPr>
              <a:t>Planet in Action - Games Using Google Earth</a:t>
            </a:r>
            <a:r>
              <a:rPr lang="en-US" b="1" dirty="0" smtClean="0"/>
              <a:t> </a:t>
            </a:r>
            <a:br>
              <a:rPr lang="en-US" b="1" dirty="0" smtClean="0"/>
            </a:b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hlinkClick r:id="rId3"/>
              </a:rPr>
              <a:t>Planet In Action</a:t>
            </a:r>
            <a:r>
              <a:rPr lang="en-US" dirty="0" smtClean="0"/>
              <a:t> is a fun website that features three games based on Google Earth. All three games utilize Google Earth imagery and navigation. The three games are Ships, Places, and Moon Lander. In "Places" you navigate, from a helicopter view, five popular places including the Grand Canyon. In "Ships" you become the captain of a fleet of ships to navigate famous ports of call. And in "Moon Lander" you take control of the Apollo 11 moon </a:t>
            </a:r>
            <a:r>
              <a:rPr lang="en-US" dirty="0" err="1" smtClean="0"/>
              <a:t>lander</a:t>
            </a:r>
            <a:r>
              <a:rPr lang="en-US" dirty="0" smtClean="0"/>
              <a:t> and guide the "Eagle" to touch-down.</a:t>
            </a:r>
            <a:br>
              <a:rPr lang="en-US" dirty="0" smtClean="0"/>
            </a:br>
            <a:r>
              <a:rPr lang="en-US" dirty="0" smtClean="0"/>
              <a:t/>
            </a:r>
            <a:br>
              <a:rPr lang="en-US" dirty="0" smtClean="0"/>
            </a:br>
            <a:r>
              <a:rPr lang="en-US" b="1" dirty="0" smtClean="0"/>
              <a:t>Applications for Education</a:t>
            </a:r>
            <a:br>
              <a:rPr lang="en-US" b="1" dirty="0" smtClean="0"/>
            </a:br>
            <a:r>
              <a:rPr lang="en-US" dirty="0" smtClean="0"/>
              <a:t>The </a:t>
            </a:r>
            <a:r>
              <a:rPr lang="en-US" dirty="0" smtClean="0">
                <a:hlinkClick r:id="rId3"/>
              </a:rPr>
              <a:t>Planet in Action</a:t>
            </a:r>
            <a:r>
              <a:rPr lang="en-US" dirty="0" smtClean="0"/>
              <a:t> games could be a fun way to introduce students to Google Earth. The games could also be used by students to view places dynamically rather than statically.</a:t>
            </a:r>
            <a:endParaRPr lang="en-US" dirty="0"/>
          </a:p>
        </p:txBody>
      </p:sp>
    </p:spTree>
  </p:cSld>
  <p:clrMapOvr>
    <a:masterClrMapping/>
  </p:clrMapOvr>
  <p:transition spd="med">
    <p:wipe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fontScale="90000"/>
          </a:bodyPr>
          <a:lstStyle/>
          <a:p>
            <a:r>
              <a:rPr lang="en-US" b="1" dirty="0" smtClean="0">
                <a:hlinkClick r:id="rId2"/>
              </a:rPr>
              <a:t>Ghost Blasters, Math Blasters - A Fun Math Game</a:t>
            </a:r>
            <a:r>
              <a:rPr lang="en-US" b="1" dirty="0" smtClean="0"/>
              <a:t> </a:t>
            </a:r>
            <a:br>
              <a:rPr lang="en-US" b="1"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3"/>
              </a:rPr>
              <a:t>Ghost Blasters</a:t>
            </a:r>
            <a:r>
              <a:rPr lang="en-US" dirty="0" smtClean="0"/>
              <a:t> is a fun mathematics game that I learned about last week through Anne Marie's </a:t>
            </a:r>
            <a:r>
              <a:rPr lang="en-US" dirty="0" smtClean="0">
                <a:hlinkClick r:id="rId4"/>
              </a:rPr>
              <a:t>Talking </a:t>
            </a:r>
            <a:r>
              <a:rPr lang="en-US" dirty="0" err="1" smtClean="0">
                <a:hlinkClick r:id="rId4"/>
              </a:rPr>
              <a:t>Smartboards</a:t>
            </a:r>
            <a:r>
              <a:rPr lang="en-US" dirty="0" smtClean="0"/>
              <a:t> blog. </a:t>
            </a:r>
            <a:r>
              <a:rPr lang="en-US" dirty="0" smtClean="0">
                <a:hlinkClick r:id="rId3"/>
              </a:rPr>
              <a:t>Ghost Blasters</a:t>
            </a:r>
            <a:r>
              <a:rPr lang="en-US" dirty="0" smtClean="0"/>
              <a:t> is designed to help students learn to multiply and divide quickly in their heads. To play Ghost Blasters select a multiple of which each "bad" ghost will have a value that is a multiple of that which you chose. Students then use their mouse to blast every "bad" ghost. For example, if I select "5" at the beginning then all bad ghosts will display a multiple of 5. I then have to blast all of the bad ghosts to gain points, but if I blast a "good" ghost (a ghost that does not have a multiple of 5) I lose points.</a:t>
            </a:r>
            <a:br>
              <a:rPr lang="en-US" dirty="0" smtClean="0"/>
            </a:br>
            <a:r>
              <a:rPr lang="en-US" dirty="0" smtClean="0"/>
              <a:t/>
            </a:r>
            <a:br>
              <a:rPr lang="en-US" dirty="0" smtClean="0"/>
            </a:br>
            <a:r>
              <a:rPr lang="en-US" b="1" dirty="0" smtClean="0"/>
              <a:t>Applications for Education</a:t>
            </a:r>
            <a:br>
              <a:rPr lang="en-US" b="1" dirty="0" smtClean="0"/>
            </a:br>
            <a:r>
              <a:rPr lang="en-US" dirty="0" smtClean="0"/>
              <a:t>I played </a:t>
            </a:r>
            <a:r>
              <a:rPr lang="en-US" dirty="0" smtClean="0">
                <a:hlinkClick r:id="rId3"/>
              </a:rPr>
              <a:t>Ghost Blasters</a:t>
            </a:r>
            <a:r>
              <a:rPr lang="en-US" dirty="0" smtClean="0"/>
              <a:t> for a few minutes this afternoon and I think that elementary and middle school students would really enjoy it. </a:t>
            </a:r>
            <a:r>
              <a:rPr lang="en-US" dirty="0" smtClean="0">
                <a:hlinkClick r:id="rId3"/>
              </a:rPr>
              <a:t>Ghost Blasters</a:t>
            </a:r>
            <a:r>
              <a:rPr lang="en-US" dirty="0" smtClean="0"/>
              <a:t> is a great way for students to practice and develop multiplication and division skills.</a:t>
            </a:r>
            <a:endParaRPr lang="en-US" dirty="0"/>
          </a:p>
        </p:txBody>
      </p:sp>
    </p:spTree>
  </p:cSld>
  <p:clrMapOvr>
    <a:masterClrMapping/>
  </p:clrMapOvr>
  <p:transition spd="med">
    <p:wipe dir="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Crickweb</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hlinkClick r:id="rId2"/>
              </a:rPr>
              <a:t>Crickweb</a:t>
            </a:r>
            <a:r>
              <a:rPr lang="en-US" dirty="0" smtClean="0"/>
              <a:t> is a UK-based website offering a good collection of simple games for young learners. On </a:t>
            </a:r>
            <a:r>
              <a:rPr lang="en-US" dirty="0" err="1" smtClean="0">
                <a:hlinkClick r:id="rId2"/>
              </a:rPr>
              <a:t>Crickweb</a:t>
            </a:r>
            <a:r>
              <a:rPr lang="en-US" dirty="0" smtClean="0"/>
              <a:t> you can find games for students to practice and learn the basics of numeracy, literacy, geography, history, and science. There is also a collection of games for used on Promethean whiteboards.</a:t>
            </a:r>
            <a:br>
              <a:rPr lang="en-US" dirty="0" smtClean="0"/>
            </a:br>
            <a:r>
              <a:rPr lang="en-US" dirty="0" smtClean="0"/>
              <a:t/>
            </a:r>
            <a:br>
              <a:rPr lang="en-US" dirty="0" smtClean="0"/>
            </a:br>
            <a:r>
              <a:rPr lang="en-US" b="1" dirty="0" smtClean="0"/>
              <a:t>Applications for Education</a:t>
            </a:r>
            <a:br>
              <a:rPr lang="en-US" b="1" dirty="0" smtClean="0"/>
            </a:br>
            <a:r>
              <a:rPr lang="en-US" dirty="0" smtClean="0"/>
              <a:t>Educational games can be useful for students to practice their skills individually. You may want to link </a:t>
            </a:r>
            <a:r>
              <a:rPr lang="en-US" dirty="0" err="1" smtClean="0">
                <a:hlinkClick r:id="rId2"/>
              </a:rPr>
              <a:t>Crickweb</a:t>
            </a:r>
            <a:r>
              <a:rPr lang="en-US" dirty="0" smtClean="0"/>
              <a:t> to your classroom website for parents to access at home with their children. </a:t>
            </a:r>
            <a:r>
              <a:rPr lang="en-US" b="1" dirty="0" smtClean="0"/>
              <a:t/>
            </a:r>
            <a:br>
              <a:rPr lang="en-US" b="1" dirty="0" smtClean="0"/>
            </a:br>
            <a:endParaRPr lang="en-US" dirty="0"/>
          </a:p>
        </p:txBody>
      </p:sp>
    </p:spTree>
  </p:cSld>
  <p:clrMapOvr>
    <a:masterClrMapping/>
  </p:clrMapOvr>
  <p:transition spd="med">
    <p:wipe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Planet in Action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2"/>
              </a:rPr>
              <a:t>Planet In Action</a:t>
            </a:r>
            <a:r>
              <a:rPr lang="en-US" dirty="0" smtClean="0"/>
              <a:t> is a fun website that features three games based on Google Earth. All three games utilize Google Earth imagery and navigation. The three games are Ships, Places, and Moon Lander. In "Places" you navigate, from a helicopter view, five popular places including the Grand Canyon. In "Ships" you become the captain of a fleet of ships to navigate famous ports of call. And in "Moon Lander" you take control of the Apollo 11 moon </a:t>
            </a:r>
            <a:r>
              <a:rPr lang="en-US" dirty="0" err="1" smtClean="0"/>
              <a:t>lander</a:t>
            </a:r>
            <a:r>
              <a:rPr lang="en-US" dirty="0" smtClean="0"/>
              <a:t> and guide the "Eagle" to touch-down.</a:t>
            </a:r>
            <a:br>
              <a:rPr lang="en-US" dirty="0" smtClean="0"/>
            </a:br>
            <a:r>
              <a:rPr lang="en-US" dirty="0" smtClean="0"/>
              <a:t/>
            </a:r>
            <a:br>
              <a:rPr lang="en-US" dirty="0" smtClean="0"/>
            </a:br>
            <a:r>
              <a:rPr lang="en-US" b="1" dirty="0" smtClean="0"/>
              <a:t>Applications for Education</a:t>
            </a:r>
            <a:br>
              <a:rPr lang="en-US" b="1" dirty="0" smtClean="0"/>
            </a:br>
            <a:r>
              <a:rPr lang="en-US" dirty="0" smtClean="0"/>
              <a:t>The </a:t>
            </a:r>
            <a:r>
              <a:rPr lang="en-US" dirty="0" smtClean="0">
                <a:hlinkClick r:id="rId2"/>
              </a:rPr>
              <a:t>Planet in Action</a:t>
            </a:r>
            <a:r>
              <a:rPr lang="en-US" dirty="0" smtClean="0"/>
              <a:t> games could be a fun way to introduce students to Google Earth. The games could also be used by students to view places dynamically rather than statically. </a:t>
            </a:r>
            <a:r>
              <a:rPr lang="en-US" b="1" dirty="0" smtClean="0"/>
              <a:t/>
            </a:r>
            <a:br>
              <a:rPr lang="en-US" b="1" dirty="0" smtClean="0"/>
            </a:br>
            <a:endParaRPr lang="en-US" dirty="0"/>
          </a:p>
        </p:txBody>
      </p:sp>
    </p:spTree>
  </p:cSld>
  <p:clrMapOvr>
    <a:masterClrMapping/>
  </p:clrMapOvr>
  <p:transition spd="med">
    <p:wipe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Playing History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2"/>
              </a:rPr>
              <a:t>Playing History</a:t>
            </a:r>
            <a:r>
              <a:rPr lang="en-US" dirty="0" smtClean="0"/>
              <a:t> is a collection of 128 games related to topics in US and World History as well as civics and geography. The games come from a variety of sources across the web. Feedback on every game and suggestions for future additions are welcomed by the hosts of the site. Visitors to </a:t>
            </a:r>
            <a:r>
              <a:rPr lang="en-US" dirty="0" smtClean="0">
                <a:hlinkClick r:id="rId2"/>
              </a:rPr>
              <a:t>Playing History</a:t>
            </a:r>
            <a:r>
              <a:rPr lang="en-US" dirty="0" smtClean="0"/>
              <a:t> can search for games by using the tag cloud, by using the search box, or just browse through the entire list. I clicked on the tag "Supreme Court" and found nine games that I could use next fall in my US Civics course.</a:t>
            </a:r>
            <a:br>
              <a:rPr lang="en-US" dirty="0" smtClean="0"/>
            </a:br>
            <a:r>
              <a:rPr lang="en-US" dirty="0" smtClean="0"/>
              <a:t/>
            </a:r>
            <a:br>
              <a:rPr lang="en-US" dirty="0" smtClean="0"/>
            </a:br>
            <a:r>
              <a:rPr lang="en-US" b="1" dirty="0" smtClean="0"/>
              <a:t>Applications for Education</a:t>
            </a:r>
            <a:br>
              <a:rPr lang="en-US" b="1" dirty="0" smtClean="0"/>
            </a:br>
            <a:r>
              <a:rPr lang="en-US" dirty="0" smtClean="0">
                <a:hlinkClick r:id="rId2"/>
              </a:rPr>
              <a:t>Playing History</a:t>
            </a:r>
            <a:r>
              <a:rPr lang="en-US" dirty="0" smtClean="0"/>
              <a:t> offers a wide array of educational games for use in elementary, middle, and high school social studies course. Find a game that matches your curriculum and add it to your classroom website or blog to provide your students with fun review activity that they can use at home or at school.</a:t>
            </a:r>
            <a:br>
              <a:rPr lang="en-US" dirty="0" smtClean="0"/>
            </a:br>
            <a:endParaRPr lang="en-US" dirty="0"/>
          </a:p>
        </p:txBody>
      </p:sp>
    </p:spTree>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More</a:t>
            </a:r>
            <a:r>
              <a:rPr lang="en-US" dirty="0" smtClean="0"/>
              <a:t> benefits</a:t>
            </a:r>
            <a:endParaRPr lang="en-US" dirty="0"/>
          </a:p>
        </p:txBody>
      </p:sp>
      <p:sp>
        <p:nvSpPr>
          <p:cNvPr id="3" name="Content Placeholder 2"/>
          <p:cNvSpPr>
            <a:spLocks noGrp="1"/>
          </p:cNvSpPr>
          <p:nvPr>
            <p:ph idx="1"/>
          </p:nvPr>
        </p:nvSpPr>
        <p:spPr/>
        <p:txBody>
          <a:bodyPr>
            <a:normAutofit lnSpcReduction="10000"/>
          </a:bodyPr>
          <a:lstStyle/>
          <a:p>
            <a:r>
              <a:rPr lang="en-US" dirty="0">
                <a:latin typeface="Times New Roman" pitchFamily="18" charset="0"/>
                <a:cs typeface="Times New Roman" pitchFamily="18" charset="0"/>
              </a:rPr>
              <a:t>In addition to helping </a:t>
            </a:r>
            <a:r>
              <a:rPr lang="en-US" dirty="0" smtClean="0">
                <a:latin typeface="Times New Roman" pitchFamily="18" charset="0"/>
                <a:cs typeface="Times New Roman" pitchFamily="18" charset="0"/>
              </a:rPr>
              <a:t>students </a:t>
            </a:r>
            <a:r>
              <a:rPr lang="en-US" dirty="0">
                <a:latin typeface="Times New Roman" pitchFamily="18" charset="0"/>
                <a:cs typeface="Times New Roman" pitchFamily="18" charset="0"/>
              </a:rPr>
              <a:t>learn, games </a:t>
            </a:r>
            <a:r>
              <a:rPr lang="en-US" dirty="0" smtClean="0">
                <a:latin typeface="Times New Roman" pitchFamily="18" charset="0"/>
                <a:cs typeface="Times New Roman" pitchFamily="18" charset="0"/>
              </a:rPr>
              <a:t>reinforce </a:t>
            </a:r>
            <a:r>
              <a:rPr lang="en-US" dirty="0">
                <a:latin typeface="Times New Roman" pitchFamily="18" charset="0"/>
                <a:cs typeface="Times New Roman" pitchFamily="18" charset="0"/>
              </a:rPr>
              <a:t>and review course information by allowing learners to apply what they have </a:t>
            </a:r>
            <a:r>
              <a:rPr lang="en-US" dirty="0" smtClean="0">
                <a:latin typeface="Times New Roman" pitchFamily="18" charset="0"/>
                <a:cs typeface="Times New Roman" pitchFamily="18" charset="0"/>
              </a:rPr>
              <a:t>learned</a:t>
            </a:r>
          </a:p>
          <a:p>
            <a:r>
              <a:rPr lang="en-US" dirty="0" smtClean="0">
                <a:latin typeface="Times New Roman" pitchFamily="18" charset="0"/>
                <a:cs typeface="Times New Roman" pitchFamily="18" charset="0"/>
              </a:rPr>
              <a:t>conceptualizing </a:t>
            </a:r>
            <a:r>
              <a:rPr lang="en-US" dirty="0">
                <a:latin typeface="Times New Roman" pitchFamily="18" charset="0"/>
                <a:cs typeface="Times New Roman" pitchFamily="18" charset="0"/>
              </a:rPr>
              <a:t>education as a game restores enjoyment, healthy competition</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and discipline to teaching and </a:t>
            </a:r>
            <a:r>
              <a:rPr lang="en-US" dirty="0" smtClean="0">
                <a:latin typeface="Times New Roman" pitchFamily="18" charset="0"/>
                <a:cs typeface="Times New Roman" pitchFamily="18" charset="0"/>
              </a:rPr>
              <a:t>learning</a:t>
            </a:r>
          </a:p>
          <a:p>
            <a:r>
              <a:rPr lang="en-US" dirty="0" smtClean="0">
                <a:latin typeface="Times New Roman" pitchFamily="18" charset="0"/>
                <a:cs typeface="Times New Roman" pitchFamily="18" charset="0"/>
              </a:rPr>
              <a:t>Depending </a:t>
            </a:r>
            <a:r>
              <a:rPr lang="en-US" dirty="0">
                <a:latin typeface="Times New Roman" pitchFamily="18" charset="0"/>
                <a:cs typeface="Times New Roman" pitchFamily="18" charset="0"/>
              </a:rPr>
              <a:t>on their design, games can also improve </a:t>
            </a:r>
            <a:r>
              <a:rPr lang="en-US" dirty="0" smtClean="0">
                <a:latin typeface="Times New Roman" pitchFamily="18" charset="0"/>
                <a:cs typeface="Times New Roman" pitchFamily="18" charset="0"/>
              </a:rPr>
              <a:t>teamwork</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a:rPr>
              <a:t>Ten Grammar Games and Lesson Resources</a:t>
            </a:r>
            <a:r>
              <a:rPr lang="en-US" b="1" dirty="0" smtClean="0"/>
              <a:t> </a:t>
            </a:r>
            <a:br>
              <a:rPr lang="en-US" b="1" dirty="0" smtClean="0"/>
            </a:b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1. </a:t>
            </a:r>
            <a:r>
              <a:rPr lang="en-US" dirty="0" smtClean="0">
                <a:hlinkClick r:id="rId3"/>
              </a:rPr>
              <a:t>Grammar Ninja</a:t>
            </a:r>
            <a:r>
              <a:rPr lang="en-US" dirty="0" smtClean="0"/>
              <a:t> is a fun game for students to play as they develop a working knowledge of the parts of speech. Grammar Ninja has three levels for students to work through. As long as you answer questions correctly, they continue through the game, but answer incorrectly and the words explode.</a:t>
            </a:r>
            <a:br>
              <a:rPr lang="en-US" dirty="0" smtClean="0"/>
            </a:br>
            <a:r>
              <a:rPr lang="en-US" dirty="0" smtClean="0"/>
              <a:t/>
            </a:r>
            <a:br>
              <a:rPr lang="en-US" dirty="0" smtClean="0"/>
            </a:br>
            <a:r>
              <a:rPr lang="en-US" dirty="0" smtClean="0"/>
              <a:t>2. </a:t>
            </a:r>
            <a:r>
              <a:rPr lang="en-US" dirty="0" smtClean="0">
                <a:hlinkClick r:id="rId4"/>
              </a:rPr>
              <a:t>Mad </a:t>
            </a:r>
            <a:r>
              <a:rPr lang="en-US" dirty="0" err="1" smtClean="0">
                <a:hlinkClick r:id="rId4"/>
              </a:rPr>
              <a:t>Libs</a:t>
            </a:r>
            <a:r>
              <a:rPr lang="en-US" dirty="0" smtClean="0"/>
              <a:t> offers a</a:t>
            </a:r>
            <a:r>
              <a:rPr lang="en-US" dirty="0" smtClean="0">
                <a:hlinkClick r:id="rId5"/>
              </a:rPr>
              <a:t> widget</a:t>
            </a:r>
            <a:r>
              <a:rPr lang="en-US" dirty="0" smtClean="0"/>
              <a:t> that you can install on your blog to allow visitors to play Mad </a:t>
            </a:r>
            <a:r>
              <a:rPr lang="en-US" dirty="0" err="1" smtClean="0"/>
              <a:t>Libs</a:t>
            </a:r>
            <a:r>
              <a:rPr lang="en-US" dirty="0" smtClean="0"/>
              <a:t>. I've always thought that having a "fun element" on your classroom blog is a good way to keep students actively visiting the blog without prompting from you. If you're an English teacher, the Mad </a:t>
            </a:r>
            <a:r>
              <a:rPr lang="en-US" dirty="0" err="1" smtClean="0"/>
              <a:t>Libs</a:t>
            </a:r>
            <a:r>
              <a:rPr lang="en-US" dirty="0" smtClean="0"/>
              <a:t> widget might be something to consider adding to your blog.</a:t>
            </a:r>
            <a:br>
              <a:rPr lang="en-US" dirty="0" smtClean="0"/>
            </a:br>
            <a:r>
              <a:rPr lang="en-US" dirty="0" smtClean="0"/>
              <a:t/>
            </a:r>
            <a:br>
              <a:rPr lang="en-US" dirty="0" smtClean="0"/>
            </a:br>
            <a:r>
              <a:rPr lang="en-US" dirty="0" smtClean="0"/>
              <a:t>3. </a:t>
            </a:r>
            <a:r>
              <a:rPr lang="en-US" dirty="0" smtClean="0">
                <a:hlinkClick r:id="rId6"/>
              </a:rPr>
              <a:t>Great Source </a:t>
            </a:r>
            <a:r>
              <a:rPr lang="en-US" dirty="0" err="1" smtClean="0">
                <a:hlinkClick r:id="rId6"/>
              </a:rPr>
              <a:t>iWrite</a:t>
            </a:r>
            <a:r>
              <a:rPr lang="en-US" dirty="0" smtClean="0"/>
              <a:t> from the Houghton Mifflin Harcourt company features an awesome </a:t>
            </a:r>
            <a:r>
              <a:rPr lang="en-US" dirty="0" smtClean="0">
                <a:hlinkClick r:id="rId6"/>
              </a:rPr>
              <a:t>animated and narrated glossary of grammar terms</a:t>
            </a:r>
            <a:r>
              <a:rPr lang="en-US" dirty="0" smtClean="0"/>
              <a:t>. In this glossary you will find animated, narrated videos explaining the use of punctuation. You can also find the same type of video explaining the parts of speech and mechanics of writing.</a:t>
            </a:r>
            <a:br>
              <a:rPr lang="en-US" dirty="0" smtClean="0"/>
            </a:br>
            <a:r>
              <a:rPr lang="en-US" dirty="0" smtClean="0"/>
              <a:t/>
            </a:r>
            <a:br>
              <a:rPr lang="en-US" dirty="0" smtClean="0"/>
            </a:br>
            <a:r>
              <a:rPr lang="en-US" dirty="0" smtClean="0"/>
              <a:t>4. </a:t>
            </a:r>
            <a:r>
              <a:rPr lang="en-US" dirty="0" smtClean="0">
                <a:hlinkClick r:id="rId7"/>
              </a:rPr>
              <a:t>Grammar Bytes</a:t>
            </a:r>
            <a:r>
              <a:rPr lang="en-US" dirty="0" smtClean="0"/>
              <a:t> is a great website for Language Arts teachers. </a:t>
            </a:r>
            <a:r>
              <a:rPr lang="en-US" dirty="0" smtClean="0">
                <a:hlinkClick r:id="rId7"/>
              </a:rPr>
              <a:t>Grammar Bytes</a:t>
            </a:r>
            <a:r>
              <a:rPr lang="en-US" dirty="0" smtClean="0"/>
              <a:t> offers teachers and students a glossary of terms, handouts, interactive exercises, and slide show presentations. There are eighteen slide show presentations available for free download from </a:t>
            </a:r>
            <a:r>
              <a:rPr lang="en-US" dirty="0" smtClean="0">
                <a:hlinkClick r:id="rId7"/>
              </a:rPr>
              <a:t>Grammar Bytes</a:t>
            </a:r>
            <a:r>
              <a:rPr lang="en-US" dirty="0" smtClean="0"/>
              <a:t>. Each slide show is accompanied by a handout for students to complete as they view each presentation.</a:t>
            </a:r>
          </a:p>
          <a:p>
            <a:endParaRPr lang="en-US" dirty="0"/>
          </a:p>
        </p:txBody>
      </p:sp>
    </p:spTree>
  </p:cSld>
  <p:clrMapOvr>
    <a:masterClrMapping/>
  </p:clrMapOvr>
  <p:transition spd="med">
    <p:wipe dir="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762000"/>
            <a:ext cx="8229600" cy="5364163"/>
          </a:xfrm>
        </p:spPr>
        <p:txBody>
          <a:bodyPr>
            <a:normAutofit fontScale="47500" lnSpcReduction="20000"/>
          </a:bodyPr>
          <a:lstStyle/>
          <a:p>
            <a:r>
              <a:rPr lang="en-US" dirty="0" smtClean="0"/>
              <a:t>5. </a:t>
            </a:r>
            <a:r>
              <a:rPr lang="en-US" dirty="0" smtClean="0">
                <a:hlinkClick r:id="rId2"/>
              </a:rPr>
              <a:t>Daily Writing Tips</a:t>
            </a:r>
            <a:r>
              <a:rPr lang="en-US" dirty="0" smtClean="0"/>
              <a:t> is a blog that I've </a:t>
            </a:r>
            <a:r>
              <a:rPr lang="en-US" dirty="0" smtClean="0">
                <a:hlinkClick r:id="rId3"/>
              </a:rPr>
              <a:t>mentioned</a:t>
            </a:r>
            <a:r>
              <a:rPr lang="en-US" dirty="0" smtClean="0"/>
              <a:t> in the past as a good source of content about writing in English. Recently, they announced the release of an </a:t>
            </a:r>
            <a:r>
              <a:rPr lang="en-US" dirty="0" err="1" smtClean="0"/>
              <a:t>ebook</a:t>
            </a:r>
            <a:r>
              <a:rPr lang="en-US" dirty="0" smtClean="0"/>
              <a:t> about English grammar. The </a:t>
            </a:r>
            <a:r>
              <a:rPr lang="en-US" dirty="0" err="1" smtClean="0"/>
              <a:t>ebook</a:t>
            </a:r>
            <a:r>
              <a:rPr lang="en-US" dirty="0" smtClean="0"/>
              <a:t> is 34 pages long and is free to anyone that subscribes to their email newsletter. Visit </a:t>
            </a:r>
            <a:r>
              <a:rPr lang="en-US" dirty="0" smtClean="0">
                <a:hlinkClick r:id="rId4"/>
              </a:rPr>
              <a:t>Daily Writing Tips</a:t>
            </a:r>
            <a:r>
              <a:rPr lang="en-US" dirty="0" smtClean="0"/>
              <a:t> for all of the details about the </a:t>
            </a:r>
            <a:r>
              <a:rPr lang="en-US" dirty="0" err="1" smtClean="0"/>
              <a:t>ebook</a:t>
            </a:r>
            <a:r>
              <a:rPr lang="en-US" dirty="0" smtClean="0"/>
              <a:t>.</a:t>
            </a:r>
            <a:br>
              <a:rPr lang="en-US" dirty="0" smtClean="0"/>
            </a:br>
            <a:r>
              <a:rPr lang="en-US" dirty="0" smtClean="0"/>
              <a:t/>
            </a:r>
            <a:br>
              <a:rPr lang="en-US" dirty="0" smtClean="0"/>
            </a:br>
            <a:r>
              <a:rPr lang="en-US" dirty="0" smtClean="0"/>
              <a:t>6. The Houghton Mifflin Company produces </a:t>
            </a:r>
            <a:r>
              <a:rPr lang="en-US" dirty="0" smtClean="0">
                <a:hlinkClick r:id="rId5"/>
              </a:rPr>
              <a:t>Grammar Blast</a:t>
            </a:r>
            <a:r>
              <a:rPr lang="en-US" dirty="0" smtClean="0"/>
              <a:t>. </a:t>
            </a:r>
            <a:r>
              <a:rPr lang="en-US" dirty="0" smtClean="0">
                <a:hlinkClick r:id="rId5"/>
              </a:rPr>
              <a:t>Grammar Blast</a:t>
            </a:r>
            <a:r>
              <a:rPr lang="en-US" dirty="0" smtClean="0"/>
              <a:t> offers 35 interactive grammar activities for students in grades two through five.</a:t>
            </a:r>
            <a:br>
              <a:rPr lang="en-US" dirty="0" smtClean="0"/>
            </a:br>
            <a:r>
              <a:rPr lang="en-US" dirty="0" smtClean="0"/>
              <a:t/>
            </a:r>
            <a:br>
              <a:rPr lang="en-US" dirty="0" smtClean="0"/>
            </a:br>
            <a:r>
              <a:rPr lang="en-US" dirty="0" smtClean="0"/>
              <a:t>7. The </a:t>
            </a:r>
            <a:r>
              <a:rPr lang="en-US" dirty="0" smtClean="0">
                <a:hlinkClick r:id="rId6"/>
              </a:rPr>
              <a:t>Grammar Practice Park</a:t>
            </a:r>
            <a:r>
              <a:rPr lang="en-US" dirty="0" smtClean="0"/>
              <a:t> produced by Harcourt School Publishers provides 12 games for students in grades three, four, and five.</a:t>
            </a:r>
            <a:br>
              <a:rPr lang="en-US" dirty="0" smtClean="0"/>
            </a:br>
            <a:r>
              <a:rPr lang="en-US" dirty="0" smtClean="0"/>
              <a:t/>
            </a:r>
            <a:br>
              <a:rPr lang="en-US" dirty="0" smtClean="0"/>
            </a:br>
            <a:r>
              <a:rPr lang="en-US" dirty="0" smtClean="0"/>
              <a:t>8. The British Council's </a:t>
            </a:r>
            <a:r>
              <a:rPr lang="en-US" dirty="0" smtClean="0">
                <a:hlinkClick r:id="rId7"/>
              </a:rPr>
              <a:t>Learn English</a:t>
            </a:r>
            <a:r>
              <a:rPr lang="en-US" dirty="0" smtClean="0"/>
              <a:t> website offers </a:t>
            </a:r>
            <a:r>
              <a:rPr lang="en-US" dirty="0" smtClean="0">
                <a:hlinkClick r:id="rId8"/>
              </a:rPr>
              <a:t>69 interactive activities</a:t>
            </a:r>
            <a:r>
              <a:rPr lang="en-US" dirty="0" smtClean="0"/>
              <a:t> for learning the rules of grammar. The activities are not listed by grade level so you will have to preview them to determine which activities are best suited for your students.</a:t>
            </a:r>
            <a:br>
              <a:rPr lang="en-US" dirty="0" smtClean="0"/>
            </a:br>
            <a:r>
              <a:rPr lang="en-US" dirty="0" smtClean="0"/>
              <a:t/>
            </a:r>
            <a:br>
              <a:rPr lang="en-US" dirty="0" smtClean="0"/>
            </a:br>
            <a:r>
              <a:rPr lang="en-US" dirty="0" smtClean="0"/>
              <a:t>9. Scholastic Inc. has a page for elementary age students called </a:t>
            </a:r>
            <a:r>
              <a:rPr lang="en-US" dirty="0" smtClean="0">
                <a:hlinkClick r:id="rId9"/>
              </a:rPr>
              <a:t>Maggie's Learning Adventures</a:t>
            </a:r>
            <a:r>
              <a:rPr lang="en-US" dirty="0" smtClean="0"/>
              <a:t>. On </a:t>
            </a:r>
            <a:r>
              <a:rPr lang="en-US" dirty="0" smtClean="0">
                <a:hlinkClick r:id="rId9"/>
              </a:rPr>
              <a:t>Maggie's Learning Adventures</a:t>
            </a:r>
            <a:r>
              <a:rPr lang="en-US" dirty="0" smtClean="0"/>
              <a:t> visitors will find five grammar activities as well as activities for learning Spanish, Math, and Science.</a:t>
            </a:r>
            <a:br>
              <a:rPr lang="en-US" dirty="0" smtClean="0"/>
            </a:br>
            <a:r>
              <a:rPr lang="en-US" dirty="0" smtClean="0"/>
              <a:t/>
            </a:r>
            <a:br>
              <a:rPr lang="en-US" dirty="0" smtClean="0"/>
            </a:br>
            <a:r>
              <a:rPr lang="en-US" dirty="0" smtClean="0"/>
              <a:t>10. The </a:t>
            </a:r>
            <a:r>
              <a:rPr lang="en-US" dirty="0" smtClean="0">
                <a:hlinkClick r:id="rId10"/>
              </a:rPr>
              <a:t>BBC's </a:t>
            </a:r>
            <a:r>
              <a:rPr lang="en-US" dirty="0" err="1" smtClean="0">
                <a:hlinkClick r:id="rId10"/>
              </a:rPr>
              <a:t>Skillswise</a:t>
            </a:r>
            <a:r>
              <a:rPr lang="en-US" dirty="0" smtClean="0"/>
              <a:t> website is a great resource for a wide variety of content areas. On the </a:t>
            </a:r>
            <a:r>
              <a:rPr lang="en-US" dirty="0" smtClean="0">
                <a:hlinkClick r:id="rId11"/>
              </a:rPr>
              <a:t>grammar and spelling page</a:t>
            </a:r>
            <a:r>
              <a:rPr lang="en-US" dirty="0" smtClean="0"/>
              <a:t> there are 21 activities suitable for students of middle school and high school age.</a:t>
            </a:r>
            <a:br>
              <a:rPr lang="en-US" dirty="0" smtClean="0"/>
            </a:br>
            <a:endParaRPr lang="en-US" dirty="0"/>
          </a:p>
        </p:txBody>
      </p:sp>
    </p:spTree>
  </p:cSld>
  <p:clrMapOvr>
    <a:masterClrMapping/>
  </p:clrMapOvr>
  <p:transition spd="med">
    <p:wipe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e-Learning for Kids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2"/>
              </a:rPr>
              <a:t>e-Learning for Kids</a:t>
            </a:r>
            <a:r>
              <a:rPr lang="en-US" dirty="0" smtClean="0"/>
              <a:t> offers dozens of courses for students ages five through twelve. </a:t>
            </a:r>
            <a:r>
              <a:rPr lang="en-US" dirty="0" smtClean="0">
                <a:hlinkClick r:id="rId2"/>
              </a:rPr>
              <a:t>e-Learning for Kids</a:t>
            </a:r>
            <a:r>
              <a:rPr lang="en-US" dirty="0" smtClean="0"/>
              <a:t> uses the term "courses" to describe what they offer, but "game" or "interactive lesson" would be a more appropriate description. </a:t>
            </a:r>
            <a:r>
              <a:rPr lang="en-US" dirty="0" smtClean="0">
                <a:hlinkClick r:id="rId2"/>
              </a:rPr>
              <a:t>e-Learning for Kids</a:t>
            </a:r>
            <a:r>
              <a:rPr lang="en-US" dirty="0" smtClean="0"/>
              <a:t> offers activities in math, language arts, science, computer skills, health and life skills, and ESL/EFL. Courses are listed with a brief description and a recommended age group. e-Learning for Kids is available in English, Spanish, French, and Portuguese.</a:t>
            </a:r>
            <a:br>
              <a:rPr lang="en-US" dirty="0" smtClean="0"/>
            </a:br>
            <a:r>
              <a:rPr lang="en-US" dirty="0" smtClean="0"/>
              <a:t/>
            </a:r>
            <a:br>
              <a:rPr lang="en-US" dirty="0" smtClean="0"/>
            </a:br>
            <a:r>
              <a:rPr lang="en-US" b="1" dirty="0" smtClean="0"/>
              <a:t>Applications for Education</a:t>
            </a:r>
            <a:br>
              <a:rPr lang="en-US" b="1" dirty="0" smtClean="0"/>
            </a:br>
            <a:r>
              <a:rPr lang="en-US" dirty="0" smtClean="0">
                <a:hlinkClick r:id="rId2"/>
              </a:rPr>
              <a:t>e-Learning for Kids</a:t>
            </a:r>
            <a:r>
              <a:rPr lang="en-US" dirty="0" smtClean="0"/>
              <a:t> has something to offer just about every elementary school aged student. Most of the activities are designed for individual or paired use, but there are some that could adapted for use as a classroom activity on an interactive whiteboard.</a:t>
            </a:r>
            <a:r>
              <a:rPr lang="en-US" b="1" dirty="0" smtClean="0"/>
              <a:t/>
            </a:r>
            <a:br>
              <a:rPr lang="en-US" b="1" dirty="0" smtClean="0"/>
            </a:br>
            <a:endParaRPr lang="en-US" dirty="0"/>
          </a:p>
        </p:txBody>
      </p:sp>
    </p:spTree>
  </p:cSld>
  <p:clrMapOvr>
    <a:masterClrMapping/>
  </p:clrMapOvr>
  <p:transition spd="med">
    <p:wipe dir="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Shape It Up</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2"/>
              </a:rPr>
              <a:t>Shape It Up</a:t>
            </a:r>
            <a:r>
              <a:rPr lang="en-US" dirty="0" smtClean="0"/>
              <a:t> is one of many good educational games and activities on </a:t>
            </a:r>
            <a:r>
              <a:rPr lang="en-US" dirty="0" smtClean="0">
                <a:hlinkClick r:id="rId3"/>
              </a:rPr>
              <a:t>Kinetic City</a:t>
            </a:r>
            <a:r>
              <a:rPr lang="en-US" dirty="0" smtClean="0"/>
              <a:t>. </a:t>
            </a:r>
            <a:r>
              <a:rPr lang="en-US" dirty="0" smtClean="0">
                <a:hlinkClick r:id="rId2"/>
              </a:rPr>
              <a:t>Shape It Up</a:t>
            </a:r>
            <a:r>
              <a:rPr lang="en-US" dirty="0" smtClean="0"/>
              <a:t> is an activity that would be good for use in an elementary school Earth Science lesson. The activity presents students with "before" and "after" images of a piece of Earth. Students then have to select the force nature and the span of time it took to create the "after" picture. If students choose incorrectly, </a:t>
            </a:r>
            <a:r>
              <a:rPr lang="en-US" dirty="0" smtClean="0">
                <a:hlinkClick r:id="rId2"/>
              </a:rPr>
              <a:t>Shape It Up</a:t>
            </a:r>
            <a:r>
              <a:rPr lang="en-US" dirty="0" smtClean="0"/>
              <a:t> will tell the student and they can choose again.</a:t>
            </a:r>
            <a:br>
              <a:rPr lang="en-US" dirty="0" smtClean="0"/>
            </a:br>
            <a:endParaRPr lang="en-US" dirty="0"/>
          </a:p>
        </p:txBody>
      </p:sp>
    </p:spTree>
  </p:cSld>
  <p:clrMapOvr>
    <a:masterClrMapping/>
  </p:clrMapOvr>
  <p:transition spd="med">
    <p:wipe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hlinkClick r:id="rId2"/>
              </a:rPr>
              <a:t>XP Math</a:t>
            </a:r>
            <a:endParaRPr lang="en-US" dirty="0"/>
          </a:p>
        </p:txBody>
      </p:sp>
      <p:sp>
        <p:nvSpPr>
          <p:cNvPr id="3" name="Content Placeholder 2"/>
          <p:cNvSpPr>
            <a:spLocks noGrp="1"/>
          </p:cNvSpPr>
          <p:nvPr>
            <p:ph idx="1"/>
          </p:nvPr>
        </p:nvSpPr>
        <p:spPr/>
        <p:txBody>
          <a:bodyPr>
            <a:normAutofit fontScale="62500" lnSpcReduction="20000"/>
          </a:bodyPr>
          <a:lstStyle/>
          <a:p>
            <a:r>
              <a:rPr lang="en-US" u="sng" dirty="0" smtClean="0">
                <a:hlinkClick r:id="rId2"/>
              </a:rPr>
              <a:t>XP Math</a:t>
            </a:r>
            <a:r>
              <a:rPr lang="en-US" u="sng" dirty="0" smtClean="0"/>
              <a:t> </a:t>
            </a:r>
            <a:r>
              <a:rPr lang="en-US" dirty="0" smtClean="0"/>
              <a:t>is a good place to find math games, math videos, math worksheets, and math e-books. The </a:t>
            </a:r>
            <a:r>
              <a:rPr lang="en-US" dirty="0" smtClean="0">
                <a:hlinkClick r:id="rId3"/>
              </a:rPr>
              <a:t>games section</a:t>
            </a:r>
            <a:r>
              <a:rPr lang="en-US" dirty="0" smtClean="0"/>
              <a:t> of XP Math offers games for basic arithmetic, algebra, geometry, and probability. Create an account on </a:t>
            </a:r>
            <a:r>
              <a:rPr lang="en-US" dirty="0" smtClean="0">
                <a:hlinkClick r:id="rId2"/>
              </a:rPr>
              <a:t>XP Math</a:t>
            </a:r>
            <a:r>
              <a:rPr lang="en-US" dirty="0" smtClean="0"/>
              <a:t> and you can keep track of your scores. In the </a:t>
            </a:r>
            <a:r>
              <a:rPr lang="en-US" dirty="0" smtClean="0">
                <a:hlinkClick r:id="rId4"/>
              </a:rPr>
              <a:t>teacher resources</a:t>
            </a:r>
            <a:r>
              <a:rPr lang="en-US" dirty="0" smtClean="0"/>
              <a:t> section of XP Math you can find eleven e-books about teaching mathematics. The highlight of the </a:t>
            </a:r>
            <a:r>
              <a:rPr lang="en-US" dirty="0" smtClean="0">
                <a:hlinkClick r:id="rId5"/>
              </a:rPr>
              <a:t>XP Math worksheets</a:t>
            </a:r>
            <a:r>
              <a:rPr lang="en-US" dirty="0" smtClean="0"/>
              <a:t> is </a:t>
            </a:r>
            <a:r>
              <a:rPr lang="en-US" dirty="0" smtClean="0">
                <a:hlinkClick r:id="rId6"/>
              </a:rPr>
              <a:t>1001 Math Problems</a:t>
            </a:r>
            <a:r>
              <a:rPr lang="en-US" dirty="0" smtClean="0"/>
              <a:t>. XP Math's </a:t>
            </a:r>
            <a:r>
              <a:rPr lang="en-US" dirty="0" smtClean="0">
                <a:hlinkClick r:id="rId7"/>
              </a:rPr>
              <a:t>video section</a:t>
            </a:r>
            <a:r>
              <a:rPr lang="en-US" dirty="0" smtClean="0"/>
              <a:t> offers three videos, two of which are divided into six to ten segments a piece. These videos are geared toward an elementary and middle school audience.</a:t>
            </a:r>
            <a:br>
              <a:rPr lang="en-US" dirty="0" smtClean="0"/>
            </a:br>
            <a:r>
              <a:rPr lang="en-US" dirty="0" smtClean="0"/>
              <a:t/>
            </a:r>
            <a:br>
              <a:rPr lang="en-US" dirty="0" smtClean="0"/>
            </a:br>
            <a:r>
              <a:rPr lang="en-US" b="1" dirty="0" smtClean="0"/>
              <a:t>Applications for Education</a:t>
            </a:r>
            <a:br>
              <a:rPr lang="en-US" b="1" dirty="0" smtClean="0"/>
            </a:br>
            <a:r>
              <a:rPr lang="en-US" dirty="0" smtClean="0">
                <a:hlinkClick r:id="rId2"/>
              </a:rPr>
              <a:t>XP Math</a:t>
            </a:r>
            <a:r>
              <a:rPr lang="en-US" dirty="0" smtClean="0"/>
              <a:t> is a good resource for locating mathematics activities that students can use on their own. The games section allows students to record their scores to measure their progress. The teacher resource and worksheet sections provide mathematics teachers with activities they can use when they can't get their students online. </a:t>
            </a:r>
            <a:r>
              <a:rPr lang="en-US" b="1" dirty="0" smtClean="0"/>
              <a:t/>
            </a:r>
            <a:br>
              <a:rPr lang="en-US" b="1" dirty="0" smtClean="0"/>
            </a:br>
            <a:endParaRPr lang="en-US" dirty="0"/>
          </a:p>
        </p:txBody>
      </p:sp>
    </p:spTree>
  </p:cSld>
  <p:clrMapOvr>
    <a:masterClrMapping/>
  </p:clrMapOvr>
  <p:transition spd="med">
    <p:wipe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Word Girl Games</a:t>
            </a:r>
            <a:endParaRPr lang="en-US" dirty="0"/>
          </a:p>
        </p:txBody>
      </p:sp>
      <p:sp>
        <p:nvSpPr>
          <p:cNvPr id="3" name="Content Placeholder 2"/>
          <p:cNvSpPr>
            <a:spLocks noGrp="1"/>
          </p:cNvSpPr>
          <p:nvPr>
            <p:ph idx="1"/>
          </p:nvPr>
        </p:nvSpPr>
        <p:spPr/>
        <p:txBody>
          <a:bodyPr>
            <a:normAutofit lnSpcReduction="10000"/>
          </a:bodyPr>
          <a:lstStyle/>
          <a:p>
            <a:r>
              <a:rPr lang="en-US" dirty="0" smtClean="0">
                <a:hlinkClick r:id="rId2"/>
              </a:rPr>
              <a:t>Word Girl Games</a:t>
            </a:r>
            <a:r>
              <a:rPr lang="en-US" dirty="0" smtClean="0"/>
              <a:t> offers four vocabulary activities for students. Of the four activities one is a game called </a:t>
            </a:r>
            <a:r>
              <a:rPr lang="en-US" dirty="0" smtClean="0">
                <a:hlinkClick r:id="rId3"/>
              </a:rPr>
              <a:t>Synonym Toast</a:t>
            </a:r>
            <a:r>
              <a:rPr lang="en-US" dirty="0" smtClean="0"/>
              <a:t>. In </a:t>
            </a:r>
            <a:r>
              <a:rPr lang="en-US" dirty="0" smtClean="0">
                <a:hlinkClick r:id="rId3"/>
              </a:rPr>
              <a:t>Synonym Toast</a:t>
            </a:r>
            <a:r>
              <a:rPr lang="en-US" dirty="0" smtClean="0"/>
              <a:t> students have to place as many pieces of synonym toast as they can in three minutes. The "toaster" displays a word and students have to place the piece of toast displaying the matching synonym in the toaster.</a:t>
            </a:r>
            <a:br>
              <a:rPr lang="en-US" dirty="0" smtClean="0"/>
            </a:br>
            <a:endParaRPr lang="en-US" dirty="0"/>
          </a:p>
        </p:txBody>
      </p:sp>
    </p:spTree>
  </p:cSld>
  <p:clrMapOvr>
    <a:masterClrMapping/>
  </p:clrMapOvr>
  <p:transition spd="med">
    <p:wipe dir="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Expedition Africa</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hlinkClick r:id="rId2"/>
              </a:rPr>
              <a:t>Expedition Africa</a:t>
            </a:r>
            <a:r>
              <a:rPr lang="en-US" dirty="0" smtClean="0"/>
              <a:t> is a new television show starting this weekend on the History Channel. The basic premise of the show is four adventurers traveling across 970 miles of African bush in Tanzania. According to the trailers, the show is not a contest as the four adventurers are working together without any sort of prize at the end. The four adventurers include a wildlife expert, a navigator, a survivalist, and a journalist.</a:t>
            </a:r>
            <a:br>
              <a:rPr lang="en-US" dirty="0" smtClean="0"/>
            </a:br>
            <a:r>
              <a:rPr lang="en-US" dirty="0" smtClean="0"/>
              <a:t/>
            </a:r>
            <a:br>
              <a:rPr lang="en-US" dirty="0" smtClean="0"/>
            </a:br>
            <a:r>
              <a:rPr lang="en-US" dirty="0" smtClean="0"/>
              <a:t>The </a:t>
            </a:r>
            <a:r>
              <a:rPr lang="en-US" dirty="0" smtClean="0">
                <a:hlinkClick r:id="rId2"/>
              </a:rPr>
              <a:t>Expedition Africa</a:t>
            </a:r>
            <a:r>
              <a:rPr lang="en-US" dirty="0" smtClean="0"/>
              <a:t> website has a game in which players try to travel 970 miles of African bush. Throughout the game players encounter natural obstacles and have to make decisions regarding course of travel and use of resources. In general the game could be described as Oregon Trail meets African bush. </a:t>
            </a:r>
            <a:br>
              <a:rPr lang="en-US" dirty="0" smtClean="0"/>
            </a:br>
            <a:r>
              <a:rPr lang="en-US" dirty="0" smtClean="0"/>
              <a:t/>
            </a:r>
            <a:br>
              <a:rPr lang="en-US" dirty="0" smtClean="0"/>
            </a:br>
            <a:r>
              <a:rPr lang="en-US" b="1" dirty="0" smtClean="0"/>
              <a:t>Applications for Education</a:t>
            </a:r>
            <a:br>
              <a:rPr lang="en-US" b="1" dirty="0" smtClean="0"/>
            </a:br>
            <a:r>
              <a:rPr lang="en-US" dirty="0" smtClean="0"/>
              <a:t>The </a:t>
            </a:r>
            <a:r>
              <a:rPr lang="en-US" dirty="0" smtClean="0">
                <a:hlinkClick r:id="rId2"/>
              </a:rPr>
              <a:t>Expedition Africa</a:t>
            </a:r>
            <a:r>
              <a:rPr lang="en-US" dirty="0" smtClean="0"/>
              <a:t> game could be a fun way for students to learn about the natural dangers of backcountry travel in Africa.</a:t>
            </a:r>
            <a:br>
              <a:rPr lang="en-US" dirty="0" smtClean="0"/>
            </a:br>
            <a:endParaRPr lang="en-US" dirty="0"/>
          </a:p>
        </p:txBody>
      </p:sp>
    </p:spTree>
  </p:cSld>
  <p:clrMapOvr>
    <a:masterClrMapping/>
  </p:clrMapOvr>
  <p:transition spd="med">
    <p:wipe dir="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hlinkClick r:id="rId2"/>
              </a:rPr>
              <a:t>heyZap</a:t>
            </a:r>
            <a:endParaRPr lang="en-US" dirty="0"/>
          </a:p>
        </p:txBody>
      </p:sp>
      <p:sp>
        <p:nvSpPr>
          <p:cNvPr id="3" name="Content Placeholder 2"/>
          <p:cNvSpPr>
            <a:spLocks noGrp="1"/>
          </p:cNvSpPr>
          <p:nvPr>
            <p:ph idx="1"/>
          </p:nvPr>
        </p:nvSpPr>
        <p:spPr/>
        <p:txBody>
          <a:bodyPr>
            <a:normAutofit fontScale="77500" lnSpcReduction="20000"/>
          </a:bodyPr>
          <a:lstStyle/>
          <a:p>
            <a:r>
              <a:rPr lang="en-US" smtClean="0">
                <a:hlinkClick r:id="rId2"/>
              </a:rPr>
              <a:t>heyZap</a:t>
            </a:r>
            <a:r>
              <a:rPr lang="en-US" smtClean="0"/>
              <a:t> is </a:t>
            </a:r>
            <a:r>
              <a:rPr lang="en-US" dirty="0" smtClean="0"/>
              <a:t>a newer website hosting games of all types submitted by game developers. </a:t>
            </a:r>
            <a:r>
              <a:rPr lang="en-US" dirty="0" err="1" smtClean="0"/>
              <a:t>TechCrunch</a:t>
            </a:r>
            <a:r>
              <a:rPr lang="en-US" dirty="0" smtClean="0"/>
              <a:t> </a:t>
            </a:r>
            <a:r>
              <a:rPr lang="en-US" dirty="0" smtClean="0">
                <a:hlinkClick r:id="rId3"/>
              </a:rPr>
              <a:t>describes</a:t>
            </a:r>
            <a:r>
              <a:rPr lang="en-US" dirty="0" smtClean="0"/>
              <a:t> </a:t>
            </a:r>
            <a:r>
              <a:rPr lang="en-US" dirty="0" err="1" smtClean="0">
                <a:hlinkClick r:id="rId2"/>
              </a:rPr>
              <a:t>heyZap</a:t>
            </a:r>
            <a:r>
              <a:rPr lang="en-US" dirty="0" smtClean="0"/>
              <a:t> as "YouTube for flash games." </a:t>
            </a:r>
            <a:r>
              <a:rPr lang="en-US" dirty="0" err="1" smtClean="0">
                <a:hlinkClick r:id="rId2"/>
              </a:rPr>
              <a:t>heyZap</a:t>
            </a:r>
            <a:r>
              <a:rPr lang="en-US" dirty="0" smtClean="0"/>
              <a:t> provides customizable widgets for embedding any of the games on the site into your blog or website. </a:t>
            </a:r>
            <a:br>
              <a:rPr lang="en-US" dirty="0" smtClean="0"/>
            </a:br>
            <a:r>
              <a:rPr lang="en-US" dirty="0" smtClean="0"/>
              <a:t/>
            </a:r>
            <a:br>
              <a:rPr lang="en-US" dirty="0" smtClean="0"/>
            </a:br>
            <a:r>
              <a:rPr lang="en-US" b="1" dirty="0" smtClean="0"/>
              <a:t>Applications for Education</a:t>
            </a:r>
            <a:r>
              <a:rPr lang="en-US" dirty="0" smtClean="0"/>
              <a:t/>
            </a:r>
            <a:br>
              <a:rPr lang="en-US" dirty="0" smtClean="0"/>
            </a:br>
            <a:r>
              <a:rPr lang="en-US" dirty="0" err="1" smtClean="0">
                <a:hlinkClick r:id="rId2"/>
              </a:rPr>
              <a:t>heyZap</a:t>
            </a:r>
            <a:r>
              <a:rPr lang="en-US" dirty="0" smtClean="0"/>
              <a:t> doesn't have an category dedicated to educational games, but it does have categories for strategy games and puzzle games. The puzzle games category is where I found games about the US states and capitals. The strategy game category is where you can find games like Chess. The customizable game widget allows you to select specific games to add to your class website or blog</a:t>
            </a:r>
            <a:endParaRPr lang="en-US" dirty="0"/>
          </a:p>
        </p:txBody>
      </p:sp>
    </p:spTree>
  </p:cSld>
  <p:clrMapOvr>
    <a:masterClrMapping/>
  </p:clrMapOvr>
  <p:transition spd="med">
    <p:wipe dir="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http://larryferlazzo.edublogs.org/about/my-best-of-series</a:t>
            </a:r>
            <a:r>
              <a:rPr lang="en-US" dirty="0" smtClean="0"/>
              <a:t>/</a:t>
            </a:r>
            <a:endParaRPr lang="en-US" dirty="0"/>
          </a:p>
        </p:txBody>
      </p:sp>
      <p:sp>
        <p:nvSpPr>
          <p:cNvPr id="3" name="Content Placeholder 2"/>
          <p:cNvSpPr>
            <a:spLocks noGrp="1"/>
          </p:cNvSpPr>
          <p:nvPr>
            <p:ph idx="1"/>
          </p:nvPr>
        </p:nvSpPr>
        <p:spPr/>
        <p:txBody>
          <a:bodyPr>
            <a:normAutofit fontScale="62500" lnSpcReduction="20000"/>
          </a:bodyPr>
          <a:lstStyle/>
          <a:p>
            <a:r>
              <a:rPr lang="en-US" b="1" i="1" u="sng" dirty="0" smtClean="0"/>
              <a:t>GAMES</a:t>
            </a:r>
            <a:endParaRPr lang="en-US" dirty="0" smtClean="0"/>
          </a:p>
          <a:p>
            <a:r>
              <a:rPr lang="en-US" dirty="0" smtClean="0">
                <a:hlinkClick r:id="rId2"/>
              </a:rPr>
              <a:t>The Best online Learning Games– 2007</a:t>
            </a:r>
            <a:br>
              <a:rPr lang="en-US" dirty="0" smtClean="0">
                <a:hlinkClick r:id="rId2"/>
              </a:rPr>
            </a:br>
            <a:r>
              <a:rPr lang="en-US" dirty="0" smtClean="0">
                <a:hlinkClick r:id="rId3"/>
              </a:rPr>
              <a:t>The Best Online Video Games For Learning Language &amp; Content Knowledge</a:t>
            </a:r>
            <a:br>
              <a:rPr lang="en-US" dirty="0" smtClean="0">
                <a:hlinkClick r:id="rId3"/>
              </a:rPr>
            </a:br>
            <a:r>
              <a:rPr lang="en-US" dirty="0" smtClean="0">
                <a:hlinkClick r:id="rId4"/>
              </a:rPr>
              <a:t>The Best “Fun” Sites You Can Use For Learning, Too</a:t>
            </a:r>
            <a:br>
              <a:rPr lang="en-US" dirty="0" smtClean="0">
                <a:hlinkClick r:id="rId4"/>
              </a:rPr>
            </a:br>
            <a:r>
              <a:rPr lang="en-US" dirty="0" smtClean="0">
                <a:hlinkClick r:id="rId5"/>
              </a:rPr>
              <a:t>The Best Websites For Creating Online Learning Games</a:t>
            </a:r>
            <a:br>
              <a:rPr lang="en-US" dirty="0" smtClean="0">
                <a:hlinkClick r:id="rId5"/>
              </a:rPr>
            </a:br>
            <a:r>
              <a:rPr lang="en-US" dirty="0" smtClean="0">
                <a:hlinkClick r:id="rId6"/>
              </a:rPr>
              <a:t>The Best Online Learning Games — 2008</a:t>
            </a:r>
            <a:br>
              <a:rPr lang="en-US" dirty="0" smtClean="0">
                <a:hlinkClick r:id="rId6"/>
              </a:rPr>
            </a:br>
            <a:r>
              <a:rPr lang="en-US" dirty="0" smtClean="0">
                <a:hlinkClick r:id="rId7" action="ppaction://hlinkfile"/>
              </a:rPr>
              <a:t>The Best Sites For Making Crossword Puzzles &amp; Hangman Games</a:t>
            </a:r>
            <a:br>
              <a:rPr lang="en-US" dirty="0" smtClean="0">
                <a:hlinkClick r:id="rId7" action="ppaction://hlinkfile"/>
              </a:rPr>
            </a:br>
            <a:r>
              <a:rPr lang="en-US" dirty="0" smtClean="0">
                <a:hlinkClick r:id="rId8"/>
              </a:rPr>
              <a:t>The Best Fun Sites You Can Use For Learning, Too — 2008</a:t>
            </a:r>
            <a:br>
              <a:rPr lang="en-US" dirty="0" smtClean="0">
                <a:hlinkClick r:id="rId8"/>
              </a:rPr>
            </a:br>
            <a:r>
              <a:rPr lang="en-US" dirty="0" smtClean="0">
                <a:hlinkClick r:id="rId9"/>
              </a:rPr>
              <a:t>The Best Online Games Students Can Play In Private Virtual “Rooms”</a:t>
            </a:r>
            <a:br>
              <a:rPr lang="en-US" dirty="0" smtClean="0">
                <a:hlinkClick r:id="rId9"/>
              </a:rPr>
            </a:br>
            <a:r>
              <a:rPr lang="en-US" dirty="0" smtClean="0">
                <a:hlinkClick r:id="rId10"/>
              </a:rPr>
              <a:t>The Best “Cause-Related” Online Learning Games</a:t>
            </a:r>
            <a:br>
              <a:rPr lang="en-US" dirty="0" smtClean="0">
                <a:hlinkClick r:id="rId10"/>
              </a:rPr>
            </a:br>
            <a:r>
              <a:rPr lang="en-US" dirty="0" smtClean="0">
                <a:hlinkClick r:id="rId11"/>
              </a:rPr>
              <a:t>The Best “I Spy” (Hidden Object) Games For Vocabulary Development</a:t>
            </a:r>
            <a:br>
              <a:rPr lang="en-US" dirty="0" smtClean="0">
                <a:hlinkClick r:id="rId11"/>
              </a:rPr>
            </a:br>
            <a:r>
              <a:rPr lang="en-US" dirty="0" smtClean="0">
                <a:hlinkClick r:id="rId12"/>
              </a:rPr>
              <a:t>The Best Collections Of Online Educational Games</a:t>
            </a:r>
            <a:br>
              <a:rPr lang="en-US" dirty="0" smtClean="0">
                <a:hlinkClick r:id="rId12"/>
              </a:rPr>
            </a:br>
            <a:r>
              <a:rPr lang="en-US" dirty="0" smtClean="0">
                <a:hlinkClick r:id="rId13" action="ppaction://hlinkfile"/>
              </a:rPr>
              <a:t>The Best Places To Read &amp; Write “Choose Your Own Adventure” Stories</a:t>
            </a:r>
            <a:br>
              <a:rPr lang="en-US" dirty="0" smtClean="0">
                <a:hlinkClick r:id="rId13" action="ppaction://hlinkfile"/>
              </a:rPr>
            </a:br>
            <a:r>
              <a:rPr lang="en-US" dirty="0" smtClean="0">
                <a:hlinkClick r:id="rId14" action="ppaction://hlinkfile"/>
              </a:rPr>
              <a:t>The Best Places To Find Online Video Games For Language-Learning</a:t>
            </a:r>
            <a:r>
              <a:rPr lang="en-US" dirty="0" smtClean="0"/>
              <a:t/>
            </a:r>
            <a:br>
              <a:rPr lang="en-US" dirty="0" smtClean="0"/>
            </a:br>
            <a:r>
              <a:rPr lang="en-US" dirty="0" smtClean="0">
                <a:hlinkClick r:id="rId15" action="ppaction://hlinkfile"/>
              </a:rPr>
              <a:t>The Best Online Learning Games — 2009</a:t>
            </a:r>
            <a:r>
              <a:rPr lang="en-US" dirty="0" smtClean="0"/>
              <a:t/>
            </a:r>
            <a:br>
              <a:rPr lang="en-US" dirty="0" smtClean="0"/>
            </a:br>
            <a:r>
              <a:rPr lang="en-US" dirty="0" smtClean="0">
                <a:hlinkClick r:id="rId16" action="ppaction://hlinkfile"/>
              </a:rPr>
              <a:t>The Best “Fun” Sites You Can Use For Learning, Too — 2009</a:t>
            </a:r>
            <a:endParaRPr lang="en-US" dirty="0" smtClean="0"/>
          </a:p>
          <a:p>
            <a:endParaRPr lang="en-US" dirty="0"/>
          </a:p>
        </p:txBody>
      </p:sp>
    </p:spTree>
  </p:cSld>
  <p:clrMapOvr>
    <a:masterClrMapping/>
  </p:clrMapOvr>
  <p:transition spd="med">
    <p:wipe dir="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U.S. Constitution</a:t>
            </a:r>
            <a:r>
              <a:rPr lang="en-US" dirty="0" smtClean="0"/>
              <a: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Here is another very nice interactive game that will challenge your student’s  knowledge of the </a:t>
            </a:r>
            <a:r>
              <a:rPr lang="en-US" dirty="0" smtClean="0">
                <a:hlinkClick r:id="rId2"/>
              </a:rPr>
              <a:t>U.S. Constitution</a:t>
            </a:r>
            <a:r>
              <a:rPr lang="en-US" dirty="0" smtClean="0"/>
              <a:t>.   You are given 30 questions to answer.  Click on the “Draw a Card” option to the right bottom of the screen, a question will appear and then type in your answer (correct spelling counts!!). When finished click on the “Answer” option and you will be told if you are correct or incorrect.  Click on “Buy the Answer” option if you get stumped!  The instructions for the game can be found by clicking on that option at the top right of the page. This activity presents well on the SMART Board.  Of course you would need to either use the SMART Board onscreen keyboard or the computer keyboard to type answers.  The teacher I collaborated with had created an answer template, divided her class into groups and used it as a class review. ENJOY!</a:t>
            </a:r>
            <a:endParaRPr lang="en-US" dirty="0"/>
          </a:p>
        </p:txBody>
      </p:sp>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course design standpoint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a:buNone/>
            </a:pPr>
            <a:r>
              <a:rPr lang="en-US" dirty="0" smtClean="0">
                <a:latin typeface="Times New Roman" pitchFamily="18" charset="0"/>
                <a:cs typeface="Times New Roman" pitchFamily="18" charset="0"/>
              </a:rPr>
              <a:t>one </a:t>
            </a:r>
            <a:r>
              <a:rPr lang="en-US" dirty="0">
                <a:latin typeface="Times New Roman" pitchFamily="18" charset="0"/>
                <a:cs typeface="Times New Roman" pitchFamily="18" charset="0"/>
              </a:rPr>
              <a:t>of the greatest strengths of using games for learning is that they are excellent tools for connecting learners to knowledge, key concepts, facts, and processes in a way that is fun </a:t>
            </a:r>
            <a:r>
              <a:rPr lang="en-US" i="1" dirty="0">
                <a:latin typeface="Times New Roman" pitchFamily="18" charset="0"/>
                <a:cs typeface="Times New Roman" pitchFamily="18" charset="0"/>
              </a:rPr>
              <a:t>and</a:t>
            </a:r>
            <a:r>
              <a:rPr lang="en-US" dirty="0">
                <a:latin typeface="Times New Roman" pitchFamily="18" charset="0"/>
                <a:cs typeface="Times New Roman" pitchFamily="18" charset="0"/>
              </a:rPr>
              <a:t> purposeful.  </a:t>
            </a: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games </a:t>
            </a:r>
            <a:r>
              <a:rPr lang="en-US" dirty="0">
                <a:latin typeface="Times New Roman" pitchFamily="18" charset="0"/>
                <a:cs typeface="Times New Roman" pitchFamily="18" charset="0"/>
              </a:rPr>
              <a:t>also help learners construct meaning and to discover things about a subject area in a more personal way and in a safe environment. </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Bill of Rights Match Game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a:t>
            </a:r>
            <a:r>
              <a:rPr lang="en-US" dirty="0" smtClean="0">
                <a:hlinkClick r:id="rId2"/>
              </a:rPr>
              <a:t> Bill of Rights Match Game</a:t>
            </a:r>
            <a:r>
              <a:rPr lang="en-US" dirty="0" smtClean="0"/>
              <a:t> is a great activity/game to help students understand and review the Bill of Rights.  There are </a:t>
            </a:r>
            <a:r>
              <a:rPr lang="en-US" dirty="0" err="1" smtClean="0"/>
              <a:t>are</a:t>
            </a:r>
            <a:r>
              <a:rPr lang="en-US" dirty="0" smtClean="0"/>
              <a:t> two levels- elementary and high school.   The object is to read each statement and decide if the answer is yes or no based on the information they have learned about the Bill of Rights.  It then asks you to identify the specific Amendment you based your answer on. This game would present well on the </a:t>
            </a:r>
            <a:r>
              <a:rPr lang="en-US" dirty="0" err="1" smtClean="0"/>
              <a:t>SMARTBoard</a:t>
            </a:r>
            <a:r>
              <a:rPr lang="en-US" dirty="0" smtClean="0"/>
              <a:t>. ENJOY</a:t>
            </a:r>
            <a:endParaRPr lang="en-US" dirty="0"/>
          </a:p>
        </p:txBody>
      </p:sp>
    </p:spTree>
  </p:cSld>
  <p:clrMapOvr>
    <a:masterClrMapping/>
  </p:clrMapOvr>
  <p:transition spd="med">
    <p:wipe dir="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American Symbols</a:t>
            </a:r>
            <a:endParaRPr lang="en-US" dirty="0"/>
          </a:p>
        </p:txBody>
      </p:sp>
      <p:sp>
        <p:nvSpPr>
          <p:cNvPr id="3" name="Content Placeholder 2"/>
          <p:cNvSpPr>
            <a:spLocks noGrp="1"/>
          </p:cNvSpPr>
          <p:nvPr>
            <p:ph idx="1"/>
          </p:nvPr>
        </p:nvSpPr>
        <p:spPr/>
        <p:txBody>
          <a:bodyPr/>
          <a:lstStyle/>
          <a:p>
            <a:r>
              <a:rPr lang="en-US" dirty="0" smtClean="0"/>
              <a:t>You simply answer the 30 questions that appear on the screen by clicking and dragging the answer to the answer box.  The incorrect answer is not “accepted” into the box and the correct answer allows you to proceed to the next question. ENJOY!</a:t>
            </a:r>
            <a:endParaRPr lang="en-US" dirty="0"/>
          </a:p>
        </p:txBody>
      </p:sp>
    </p:spTree>
  </p:cSld>
  <p:clrMapOvr>
    <a:masterClrMapping/>
  </p:clrMapOvr>
  <p:transition spd="med">
    <p:wipe dir="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Get Your Web License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PBS site to teach, reinforce and review Internet safety  for elementary students called </a:t>
            </a:r>
            <a:r>
              <a:rPr lang="en-US" dirty="0" smtClean="0">
                <a:hlinkClick r:id="rId2"/>
              </a:rPr>
              <a:t>Get Your Web License</a:t>
            </a:r>
            <a:r>
              <a:rPr lang="en-US" dirty="0" smtClean="0"/>
              <a:t>. Students take a “driving test” by answering specific questions regarding Internet safety and earn their “license” when they have correctly answered all of the questions and completed the “driving test”.  If you are reviewing skills with students as a class this activity presents very well on the </a:t>
            </a:r>
            <a:r>
              <a:rPr lang="en-US" dirty="0" err="1" smtClean="0"/>
              <a:t>SMARTBoard</a:t>
            </a:r>
            <a:r>
              <a:rPr lang="en-US" dirty="0" smtClean="0"/>
              <a:t>. This activity would also be a great activity for parents to do with their children at home. ENJOY!</a:t>
            </a:r>
            <a:endParaRPr lang="en-US" dirty="0"/>
          </a:p>
        </p:txBody>
      </p:sp>
    </p:spTree>
  </p:cSld>
  <p:clrMapOvr>
    <a:masterClrMapping/>
  </p:clrMapOvr>
  <p:transition spd="med">
    <p:wipe dir="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Save The Words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2"/>
              </a:rPr>
              <a:t>Save The Words</a:t>
            </a:r>
            <a:r>
              <a:rPr lang="en-US" dirty="0" smtClean="0"/>
              <a:t>.  The premise is that you chose a word to “adopt” and ultimately “save”.  You click on one of the words that appears on the screen and anther text box will appear with it’s definition, a sentence using the word and the option for you to adopt the word.  Very clever!!!  I know a Middle School ELA teacher who visits this site once a week with her classes to help increase their vocabulary awareness.  She assigns extra credit if students actually adopt words and incorporate these words into their writing assignments– how </a:t>
            </a:r>
            <a:r>
              <a:rPr lang="en-US" dirty="0" err="1" smtClean="0"/>
              <a:t>cooool</a:t>
            </a:r>
            <a:r>
              <a:rPr lang="en-US" dirty="0" smtClean="0"/>
              <a:t>!!! ENJOY!</a:t>
            </a:r>
            <a:endParaRPr lang="en-US" dirty="0"/>
          </a:p>
        </p:txBody>
      </p:sp>
    </p:spTree>
  </p:cSld>
  <p:clrMapOvr>
    <a:masterClrMapping/>
  </p:clrMapOvr>
  <p:transition spd="med">
    <p:wipe dir="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hlinkClick r:id="rId2"/>
              </a:rPr>
              <a:t>Curriculum Bits</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hlinkClick r:id="rId3"/>
              </a:rPr>
              <a:t>Curriculumbits.com</a:t>
            </a:r>
            <a:r>
              <a:rPr lang="en-US" dirty="0" smtClean="0"/>
              <a:t> is a wonderful resource offering free online access to interactive multimedia </a:t>
            </a:r>
            <a:r>
              <a:rPr lang="en-US" dirty="0" err="1" smtClean="0"/>
              <a:t>elearning</a:t>
            </a:r>
            <a:r>
              <a:rPr lang="en-US" dirty="0" smtClean="0"/>
              <a:t> resources. The </a:t>
            </a:r>
            <a:r>
              <a:rPr lang="en-US" dirty="0" smtClean="0">
                <a:hlinkClick r:id="rId4"/>
              </a:rPr>
              <a:t>online resource library</a:t>
            </a:r>
            <a:r>
              <a:rPr lang="en-US" dirty="0" smtClean="0"/>
              <a:t> contains games, quizzes, animations and videos in a variety of subjects for students aged 11 to 16.  The resources are available to access online, completely free of charge in the </a:t>
            </a:r>
            <a:r>
              <a:rPr lang="en-US" dirty="0" smtClean="0">
                <a:hlinkClick r:id="rId4"/>
              </a:rPr>
              <a:t>library</a:t>
            </a:r>
            <a:r>
              <a:rPr lang="en-US" dirty="0" smtClean="0"/>
              <a:t> (they no longer offer the option to download resources). Simply click the PLAY button. You do not need to register to access the resources.  After previewing resources I would suggest you bookmark the resource you want to use in your classroom. Many of these resources will work well on the SMART Board. ENJOY!</a:t>
            </a:r>
          </a:p>
          <a:p>
            <a:endParaRPr lang="en-US" dirty="0"/>
          </a:p>
        </p:txBody>
      </p:sp>
    </p:spTree>
  </p:cSld>
  <p:clrMapOvr>
    <a:masterClrMapping/>
  </p:clrMapOvr>
  <p:transition spd="med">
    <p:wipe dir="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arcytech.com</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 came across a nice game/activity to review money skills from </a:t>
            </a:r>
            <a:r>
              <a:rPr lang="en-US" dirty="0" smtClean="0">
                <a:hlinkClick r:id="rId2"/>
              </a:rPr>
              <a:t>arcytech.com</a:t>
            </a:r>
            <a:r>
              <a:rPr lang="en-US" dirty="0" smtClean="0"/>
              <a:t> that I wanted to share.  This game works very well on the SMART Board since all students need to do is drag and drop the amount into the blue box.  Here is a </a:t>
            </a:r>
            <a:r>
              <a:rPr lang="en-US" dirty="0" smtClean="0">
                <a:hlinkClick r:id="rId3"/>
              </a:rPr>
              <a:t>link to the specific directions.</a:t>
            </a:r>
            <a:endParaRPr lang="en-US" dirty="0" smtClean="0"/>
          </a:p>
          <a:p>
            <a:r>
              <a:rPr lang="en-US" dirty="0" smtClean="0"/>
              <a:t>I also wanted to mention a money game I found on </a:t>
            </a:r>
            <a:r>
              <a:rPr lang="en-US" dirty="0" smtClean="0">
                <a:hlinkClick r:id="rId4"/>
              </a:rPr>
              <a:t>tvokids.com</a:t>
            </a:r>
            <a:r>
              <a:rPr lang="en-US" dirty="0" smtClean="0"/>
              <a:t> that reminds me of the Connect Four game I used to play with my brothers when I was young.  A money amount will appear in the green box in the upper left corner of the screen and players must click on the coins to match that amount.  I have not yet tried this game using the SMART Board, but I believe it would be fun–ENJOY</a:t>
            </a:r>
          </a:p>
          <a:p>
            <a:endParaRPr lang="en-US" dirty="0"/>
          </a:p>
        </p:txBody>
      </p:sp>
    </p:spTree>
  </p:cSld>
  <p:clrMapOvr>
    <a:masterClrMapping/>
  </p:clrMapOvr>
  <p:transition spd="med">
    <p:wipe dir="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Time Games</a:t>
            </a:r>
            <a:endParaRPr lang="en-US" dirty="0"/>
          </a:p>
        </p:txBody>
      </p:sp>
      <p:sp>
        <p:nvSpPr>
          <p:cNvPr id="3" name="Content Placeholder 2"/>
          <p:cNvSpPr>
            <a:spLocks noGrp="1"/>
          </p:cNvSpPr>
          <p:nvPr>
            <p:ph idx="1"/>
          </p:nvPr>
        </p:nvSpPr>
        <p:spPr/>
        <p:txBody>
          <a:bodyPr>
            <a:normAutofit/>
          </a:bodyPr>
          <a:lstStyle/>
          <a:p>
            <a:pPr>
              <a:buNone/>
            </a:pPr>
            <a:r>
              <a:rPr lang="en-US" dirty="0" smtClean="0">
                <a:hlinkClick r:id="rId2"/>
              </a:rPr>
              <a:t>http://schooltimegames.com/index.html</a:t>
            </a:r>
            <a:endParaRPr lang="en-US" dirty="0" smtClean="0"/>
          </a:p>
          <a:p>
            <a:pPr>
              <a:buNone/>
            </a:pPr>
            <a:r>
              <a:rPr lang="en-US" dirty="0" smtClean="0"/>
              <a:t>Includes sports, logic, social studies and others.</a:t>
            </a:r>
          </a:p>
          <a:p>
            <a:pPr>
              <a:buNone/>
            </a:pPr>
            <a:endParaRPr lang="en-US" dirty="0" smtClean="0"/>
          </a:p>
          <a:p>
            <a:pPr>
              <a:buNone/>
            </a:pPr>
            <a:r>
              <a:rPr lang="en-US" dirty="0" smtClean="0"/>
              <a:t>Spelling City – input spelling words and review, play a game or test. Tons of games to choose from – Audio word match, crosswords, </a:t>
            </a:r>
            <a:r>
              <a:rPr lang="en-US" dirty="0" err="1" smtClean="0"/>
              <a:t>hangmouse</a:t>
            </a:r>
            <a:r>
              <a:rPr lang="en-US" dirty="0" smtClean="0"/>
              <a:t>, scramble, and more.</a:t>
            </a:r>
          </a:p>
          <a:p>
            <a:pPr>
              <a:buNone/>
            </a:pPr>
            <a:r>
              <a:rPr lang="en-US" dirty="0" smtClean="0">
                <a:hlinkClick r:id="rId3"/>
              </a:rPr>
              <a:t>http://www.spellingcity.com/</a:t>
            </a:r>
            <a:endParaRPr lang="en-US" dirty="0" smtClean="0"/>
          </a:p>
          <a:p>
            <a:pPr>
              <a:buNone/>
            </a:pPr>
            <a:endParaRPr lang="en-US" dirty="0" smtClean="0"/>
          </a:p>
          <a:p>
            <a:endParaRPr lang="en-US" dirty="0"/>
          </a:p>
        </p:txBody>
      </p:sp>
    </p:spTree>
  </p:cSld>
  <p:clrMapOvr>
    <a:masterClrMapping/>
  </p:clrMapOvr>
  <p:transition spd="med">
    <p:wipe dir="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b="1" dirty="0" err="1" smtClean="0">
                <a:hlinkClick r:id="rId2"/>
              </a:rPr>
              <a:t>ABCya</a:t>
            </a:r>
            <a:r>
              <a:rPr lang="en-US" b="1" dirty="0" smtClean="0">
                <a:hlinkClick r:id="rId2"/>
              </a:rPr>
              <a:t> - Fun, Educational Games for K-5</a:t>
            </a:r>
            <a:r>
              <a:rPr lang="en-US" b="1" dirty="0" smtClean="0"/>
              <a:t> </a:t>
            </a:r>
          </a:p>
          <a:p>
            <a:r>
              <a:rPr lang="en-US" dirty="0" err="1" smtClean="0">
                <a:hlinkClick r:id="rId3"/>
              </a:rPr>
              <a:t>ABCya</a:t>
            </a:r>
            <a:r>
              <a:rPr lang="en-US" dirty="0" smtClean="0"/>
              <a:t> is a great place to find all kinds of free educational computer games for elementary school students. The games do not require any special plug-ins or downloads in order to play. </a:t>
            </a:r>
            <a:r>
              <a:rPr lang="en-US" dirty="0" err="1" smtClean="0"/>
              <a:t>ABCya</a:t>
            </a:r>
            <a:r>
              <a:rPr lang="en-US" dirty="0" smtClean="0"/>
              <a:t> also does not ask for users to register. </a:t>
            </a:r>
            <a:r>
              <a:rPr lang="en-US" dirty="0" err="1" smtClean="0">
                <a:hlinkClick r:id="rId3"/>
              </a:rPr>
              <a:t>ABCya</a:t>
            </a:r>
            <a:r>
              <a:rPr lang="en-US" dirty="0" smtClean="0"/>
              <a:t> is divided into grade levels (K-5) then subdivided based on subject area. The categorization system </a:t>
            </a:r>
            <a:r>
              <a:rPr lang="en-US" dirty="0" err="1" smtClean="0"/>
              <a:t>ABCya</a:t>
            </a:r>
            <a:r>
              <a:rPr lang="en-US" dirty="0" smtClean="0"/>
              <a:t> uses makes it quick and easy to find an activity appropriate for each student.</a:t>
            </a:r>
            <a:br>
              <a:rPr lang="en-US" dirty="0" smtClean="0"/>
            </a:br>
            <a:r>
              <a:rPr lang="en-US" dirty="0" smtClean="0"/>
              <a:t/>
            </a:r>
            <a:br>
              <a:rPr lang="en-US" dirty="0" smtClean="0"/>
            </a:br>
            <a:r>
              <a:rPr lang="en-US" b="1" dirty="0" smtClean="0"/>
              <a:t>Applications for Education</a:t>
            </a:r>
            <a:br>
              <a:rPr lang="en-US" b="1" dirty="0" smtClean="0"/>
            </a:br>
            <a:r>
              <a:rPr lang="en-US" dirty="0" err="1" smtClean="0">
                <a:hlinkClick r:id="rId3"/>
              </a:rPr>
              <a:t>ABCya's</a:t>
            </a:r>
            <a:r>
              <a:rPr lang="en-US" dirty="0" smtClean="0"/>
              <a:t> games reinforce basic academic skills and are fun to use. Games that reinforce academic skills are useful for meeting the needs of different students. Each student can practice and develop the skills that they need to focus on.</a:t>
            </a:r>
            <a:br>
              <a:rPr lang="en-US" dirty="0" smtClean="0"/>
            </a:br>
            <a:endParaRPr lang="en-US" dirty="0" smtClean="0"/>
          </a:p>
          <a:p>
            <a:endParaRPr lang="en-US" dirty="0"/>
          </a:p>
        </p:txBody>
      </p:sp>
    </p:spTree>
  </p:cSld>
  <p:clrMapOvr>
    <a:masterClrMapping/>
  </p:clrMapOvr>
  <p:transition spd="med">
    <p:wipe dir="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Sites to </a:t>
            </a:r>
            <a:r>
              <a:rPr lang="en-US" smtClean="0"/>
              <a:t>find games</a:t>
            </a:r>
            <a:endParaRPr lang="en-US" dirty="0"/>
          </a:p>
        </p:txBody>
      </p:sp>
      <p:sp>
        <p:nvSpPr>
          <p:cNvPr id="3" name="Content Placeholder 2"/>
          <p:cNvSpPr>
            <a:spLocks noGrp="1"/>
          </p:cNvSpPr>
          <p:nvPr>
            <p:ph idx="1"/>
          </p:nvPr>
        </p:nvSpPr>
        <p:spPr/>
        <p:txBody>
          <a:bodyPr>
            <a:normAutofit/>
          </a:bodyPr>
          <a:lstStyle/>
          <a:p>
            <a:r>
              <a:rPr lang="en-US" dirty="0" smtClean="0"/>
              <a:t>Free Technology for Teachers </a:t>
            </a:r>
            <a:r>
              <a:rPr lang="en-US" dirty="0" smtClean="0"/>
              <a:t>Blog</a:t>
            </a:r>
          </a:p>
          <a:p>
            <a:pPr lvl="1"/>
            <a:r>
              <a:rPr lang="en-US" dirty="0" smtClean="0">
                <a:hlinkClick r:id="rId2"/>
              </a:rPr>
              <a:t>http://www.freetech4teachers.com</a:t>
            </a:r>
            <a:r>
              <a:rPr lang="en-US" dirty="0" smtClean="0">
                <a:hlinkClick r:id="rId2"/>
              </a:rPr>
              <a:t>/</a:t>
            </a:r>
            <a:endParaRPr lang="en-US" dirty="0" smtClean="0"/>
          </a:p>
          <a:p>
            <a:pPr lvl="1">
              <a:buNone/>
            </a:pPr>
            <a:endParaRPr lang="en-US" dirty="0" smtClean="0"/>
          </a:p>
          <a:p>
            <a:r>
              <a:rPr lang="en-US" dirty="0" smtClean="0"/>
              <a:t>Talking </a:t>
            </a:r>
            <a:r>
              <a:rPr lang="en-US" dirty="0" err="1" smtClean="0"/>
              <a:t>SmartBoards</a:t>
            </a:r>
            <a:endParaRPr lang="en-US" dirty="0" smtClean="0"/>
          </a:p>
          <a:p>
            <a:pPr lvl="1"/>
            <a:r>
              <a:rPr lang="en-US" dirty="0" smtClean="0">
                <a:hlinkClick r:id="rId3"/>
              </a:rPr>
              <a:t>http://</a:t>
            </a:r>
            <a:r>
              <a:rPr lang="en-US" smtClean="0">
                <a:hlinkClick r:id="rId3"/>
              </a:rPr>
              <a:t>annemarie80.edublogs.org/</a:t>
            </a:r>
            <a:endParaRPr lang="en-US" smtClean="0"/>
          </a:p>
          <a:p>
            <a:pPr lvl="1">
              <a:buNone/>
            </a:pPr>
            <a:endParaRPr lang="en-US" dirty="0" smtClean="0"/>
          </a:p>
          <a:p>
            <a:r>
              <a:rPr lang="en-US" dirty="0" smtClean="0"/>
              <a:t>Larry </a:t>
            </a:r>
            <a:r>
              <a:rPr lang="en-US" dirty="0" err="1" smtClean="0"/>
              <a:t>Ferlazzo</a:t>
            </a:r>
            <a:endParaRPr lang="en-US" dirty="0" smtClean="0"/>
          </a:p>
          <a:p>
            <a:pPr lvl="1"/>
            <a:r>
              <a:rPr lang="en-US" dirty="0" smtClean="0">
                <a:hlinkClick r:id="rId4"/>
              </a:rPr>
              <a:t>http://larryferlazzo.edublogs.org</a:t>
            </a:r>
            <a:r>
              <a:rPr lang="en-US" dirty="0" smtClean="0">
                <a:hlinkClick r:id="rId4"/>
              </a:rPr>
              <a:t>/</a:t>
            </a:r>
            <a:endParaRPr lang="en-US" dirty="0" smtClean="0"/>
          </a:p>
          <a:p>
            <a:pPr lvl="1"/>
            <a:endParaRPr lang="en-US" dirty="0" smtClean="0"/>
          </a:p>
        </p:txBody>
      </p:sp>
    </p:spTree>
  </p:cSld>
  <p:clrMapOvr>
    <a:masterClrMapping/>
  </p:clrMapOvr>
  <p:transitio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practical standpoint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latin typeface="Times New Roman" pitchFamily="18" charset="0"/>
                <a:cs typeface="Times New Roman" pitchFamily="18" charset="0"/>
              </a:rPr>
              <a:t> </a:t>
            </a:r>
          </a:p>
          <a:p>
            <a:pPr>
              <a:buNone/>
            </a:pPr>
            <a:r>
              <a:rPr lang="en-US" dirty="0" smtClean="0">
                <a:latin typeface="Times New Roman" pitchFamily="18" charset="0"/>
                <a:cs typeface="Times New Roman" pitchFamily="18" charset="0"/>
              </a:rPr>
              <a:t>Today's children:</a:t>
            </a:r>
          </a:p>
          <a:p>
            <a:pPr>
              <a:buNone/>
            </a:pP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spend over 10,000 hours playing video games. </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70% of college students have played computer, video or online games (Pew report)</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"learning </a:t>
            </a:r>
            <a:r>
              <a:rPr lang="en-US" dirty="0">
                <a:latin typeface="Times New Roman" pitchFamily="18" charset="0"/>
                <a:cs typeface="Times New Roman" pitchFamily="18" charset="0"/>
              </a:rPr>
              <a:t>via digital games is one good way to reach </a:t>
            </a:r>
            <a:r>
              <a:rPr lang="en-US" i="1" dirty="0">
                <a:latin typeface="Times New Roman" pitchFamily="18" charset="0"/>
                <a:cs typeface="Times New Roman" pitchFamily="18" charset="0"/>
              </a:rPr>
              <a:t>Digital Natives</a:t>
            </a:r>
            <a:r>
              <a:rPr lang="en-US" dirty="0">
                <a:latin typeface="Times New Roman" pitchFamily="18" charset="0"/>
                <a:cs typeface="Times New Roman" pitchFamily="18" charset="0"/>
              </a:rPr>
              <a:t> in their 'native language'" (</a:t>
            </a:r>
            <a:r>
              <a:rPr lang="en-US" dirty="0" err="1">
                <a:latin typeface="Times New Roman" pitchFamily="18" charset="0"/>
                <a:cs typeface="Times New Roman" pitchFamily="18" charset="0"/>
              </a:rPr>
              <a:t>Prensky</a:t>
            </a:r>
            <a:r>
              <a:rPr lang="en-US" dirty="0">
                <a:latin typeface="Times New Roman" pitchFamily="18" charset="0"/>
                <a:cs typeface="Times New Roman" pitchFamily="18" charset="0"/>
              </a:rPr>
              <a:t>, 2001, p.1).</a:t>
            </a:r>
          </a:p>
          <a:p>
            <a:endParaRPr lang="en-US"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384</TotalTime>
  <Words>6479</Words>
  <Application>Microsoft Office PowerPoint</Application>
  <PresentationFormat>On-screen Show (4:3)</PresentationFormat>
  <Paragraphs>429</Paragraphs>
  <Slides>88</Slides>
  <Notes>31</Notes>
  <HiddenSlides>0</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Office Theme</vt:lpstr>
      <vt:lpstr>Games in Education</vt:lpstr>
      <vt:lpstr>Why Use Games?</vt:lpstr>
      <vt:lpstr>What is a Game? </vt:lpstr>
      <vt:lpstr>Games can enhance the following functions</vt:lpstr>
      <vt:lpstr>Areas of learning in which games can contribute</vt:lpstr>
      <vt:lpstr>Areas of learning in which games can contribute</vt:lpstr>
      <vt:lpstr>More benefits</vt:lpstr>
      <vt:lpstr> course design standpoint  </vt:lpstr>
      <vt:lpstr>practical standpoint</vt:lpstr>
      <vt:lpstr>technology standpoint</vt:lpstr>
      <vt:lpstr>learner-centered standpoint</vt:lpstr>
      <vt:lpstr>different learning styles</vt:lpstr>
      <vt:lpstr>feedback</vt:lpstr>
      <vt:lpstr>Computer Games are Engaging</vt:lpstr>
      <vt:lpstr>New ways of learning</vt:lpstr>
      <vt:lpstr>Speed</vt:lpstr>
      <vt:lpstr> Parallel processing versus linear processing  </vt:lpstr>
      <vt:lpstr> The text illustrates the image  </vt:lpstr>
      <vt:lpstr>Connectivity</vt:lpstr>
      <vt:lpstr> Active versus passive  </vt:lpstr>
      <vt:lpstr> Orientation towards problem solving  </vt:lpstr>
      <vt:lpstr> Immediate reward  </vt:lpstr>
      <vt:lpstr> The importance of fantasy  </vt:lpstr>
      <vt:lpstr> A positive view of technology  </vt:lpstr>
      <vt:lpstr>  The Value of Play in the  Context of Games </vt:lpstr>
      <vt:lpstr>Play</vt:lpstr>
      <vt:lpstr>Roles of play</vt:lpstr>
      <vt:lpstr>Elements of Games that Teach </vt:lpstr>
      <vt:lpstr>Effective games</vt:lpstr>
      <vt:lpstr>Games and Learning Strategies </vt:lpstr>
      <vt:lpstr>Slide 31</vt:lpstr>
      <vt:lpstr>References</vt:lpstr>
      <vt:lpstr>Slide 33</vt:lpstr>
      <vt:lpstr>Language Arts Grades K-2</vt:lpstr>
      <vt:lpstr>Literacy - Audio Picture books   </vt:lpstr>
      <vt:lpstr>Literacy – Audio Books</vt:lpstr>
      <vt:lpstr>Emerging Literacy </vt:lpstr>
      <vt:lpstr>Computer Skills </vt:lpstr>
      <vt:lpstr>Computer (and other) Skills</vt:lpstr>
      <vt:lpstr>Computer Skills</vt:lpstr>
      <vt:lpstr>General Games K-2</vt:lpstr>
      <vt:lpstr>Slide 42</vt:lpstr>
      <vt:lpstr>Math Grades 3-5</vt:lpstr>
      <vt:lpstr>Language Arts Grades 3-5</vt:lpstr>
      <vt:lpstr>Science Grades 3-5</vt:lpstr>
      <vt:lpstr>Math Grades 6-8</vt:lpstr>
      <vt:lpstr>Science Grades 6-8</vt:lpstr>
      <vt:lpstr>Language Arts Grades 6-8</vt:lpstr>
      <vt:lpstr>Game Classroom - K-6 Math and Language Arts Games  </vt:lpstr>
      <vt:lpstr>Slide 50</vt:lpstr>
      <vt:lpstr>Build Your Own Educational Games </vt:lpstr>
      <vt:lpstr>Misc.</vt:lpstr>
      <vt:lpstr>UMapper</vt:lpstr>
      <vt:lpstr>Owl &amp; Mouse</vt:lpstr>
      <vt:lpstr>Law Focused Education</vt:lpstr>
      <vt:lpstr>Crickweb - Games for Young Learners</vt:lpstr>
      <vt:lpstr>e-Learning for Kids - Dozens of Activities  </vt:lpstr>
      <vt:lpstr>XP Math - Math Games, Videos, and More </vt:lpstr>
      <vt:lpstr>World Food Programme - Lesson Plans and Games  </vt:lpstr>
      <vt:lpstr>Expedition Africa - New TV Show and Online Game </vt:lpstr>
      <vt:lpstr>Flags of the World from Taking it Global  </vt:lpstr>
      <vt:lpstr>Stop Disasters - Disaster Simulation Game</vt:lpstr>
      <vt:lpstr>Playing History - History Games </vt:lpstr>
      <vt:lpstr>Smarty Games - Free Educational Games  </vt:lpstr>
      <vt:lpstr>Planet in Action - Games Using Google Earth  </vt:lpstr>
      <vt:lpstr>Ghost Blasters, Math Blasters - A Fun Math Game  </vt:lpstr>
      <vt:lpstr>Crickweb</vt:lpstr>
      <vt:lpstr>Planet in Action</vt:lpstr>
      <vt:lpstr>Playing History</vt:lpstr>
      <vt:lpstr>Ten Grammar Games and Lesson Resources  </vt:lpstr>
      <vt:lpstr>Slide 71</vt:lpstr>
      <vt:lpstr>e-Learning for Kids</vt:lpstr>
      <vt:lpstr>Shape It Up</vt:lpstr>
      <vt:lpstr>XP Math</vt:lpstr>
      <vt:lpstr>Word Girl Games</vt:lpstr>
      <vt:lpstr>Expedition Africa</vt:lpstr>
      <vt:lpstr>heyZap</vt:lpstr>
      <vt:lpstr>http://larryferlazzo.edublogs.org/about/my-best-of-series/</vt:lpstr>
      <vt:lpstr>U.S. Constitution.</vt:lpstr>
      <vt:lpstr>Bill of Rights Match Game</vt:lpstr>
      <vt:lpstr>American Symbols</vt:lpstr>
      <vt:lpstr>Get Your Web License</vt:lpstr>
      <vt:lpstr>Save The Words</vt:lpstr>
      <vt:lpstr>Curriculum Bits </vt:lpstr>
      <vt:lpstr>arcytech.com</vt:lpstr>
      <vt:lpstr>School Time Games</vt:lpstr>
      <vt:lpstr>Slide 87</vt:lpstr>
      <vt:lpstr>Sites to find games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jd</dc:creator>
  <cp:lastModifiedBy>jkd</cp:lastModifiedBy>
  <cp:revision>76</cp:revision>
  <dcterms:created xsi:type="dcterms:W3CDTF">2008-01-20T13:27:53Z</dcterms:created>
  <dcterms:modified xsi:type="dcterms:W3CDTF">2009-10-04T16:38:07Z</dcterms:modified>
</cp:coreProperties>
</file>